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42"/>
  </p:notesMasterIdLst>
  <p:sldIdLst>
    <p:sldId id="256" r:id="rId5"/>
    <p:sldId id="371" r:id="rId6"/>
    <p:sldId id="369" r:id="rId7"/>
    <p:sldId id="372" r:id="rId8"/>
    <p:sldId id="303" r:id="rId9"/>
    <p:sldId id="317" r:id="rId10"/>
    <p:sldId id="306" r:id="rId11"/>
    <p:sldId id="340" r:id="rId12"/>
    <p:sldId id="341" r:id="rId13"/>
    <p:sldId id="318" r:id="rId14"/>
    <p:sldId id="319" r:id="rId15"/>
    <p:sldId id="393" r:id="rId16"/>
    <p:sldId id="394" r:id="rId17"/>
    <p:sldId id="395" r:id="rId18"/>
    <p:sldId id="396" r:id="rId19"/>
    <p:sldId id="397" r:id="rId20"/>
    <p:sldId id="347" r:id="rId21"/>
    <p:sldId id="348" r:id="rId22"/>
    <p:sldId id="350" r:id="rId23"/>
    <p:sldId id="349" r:id="rId24"/>
    <p:sldId id="336" r:id="rId25"/>
    <p:sldId id="314" r:id="rId26"/>
    <p:sldId id="316" r:id="rId27"/>
    <p:sldId id="380" r:id="rId28"/>
    <p:sldId id="363" r:id="rId29"/>
    <p:sldId id="339" r:id="rId30"/>
    <p:sldId id="301" r:id="rId31"/>
    <p:sldId id="302" r:id="rId32"/>
    <p:sldId id="392" r:id="rId33"/>
    <p:sldId id="381" r:id="rId34"/>
    <p:sldId id="382" r:id="rId35"/>
    <p:sldId id="383" r:id="rId36"/>
    <p:sldId id="384" r:id="rId37"/>
    <p:sldId id="389" r:id="rId38"/>
    <p:sldId id="385" r:id="rId39"/>
    <p:sldId id="386" r:id="rId40"/>
    <p:sldId id="37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256"/>
            <p14:sldId id="371"/>
            <p14:sldId id="369"/>
            <p14:sldId id="372"/>
          </p14:sldIdLst>
        </p14:section>
        <p14:section name="Untitled Section" id="{2BE8C0B0-CD57-493F-A108-8702C42E81B9}">
          <p14:sldIdLst>
            <p14:sldId id="303"/>
            <p14:sldId id="317"/>
            <p14:sldId id="306"/>
            <p14:sldId id="340"/>
            <p14:sldId id="341"/>
            <p14:sldId id="318"/>
            <p14:sldId id="319"/>
          </p14:sldIdLst>
        </p14:section>
        <p14:section name="Untitled Section" id="{0CF2A6AD-360E-47FB-8ECD-F1C6673DB12B}">
          <p14:sldIdLst>
            <p14:sldId id="393"/>
            <p14:sldId id="394"/>
            <p14:sldId id="395"/>
            <p14:sldId id="396"/>
            <p14:sldId id="397"/>
          </p14:sldIdLst>
        </p14:section>
        <p14:section name="Untitled Section" id="{D51CC400-5DF8-4A6C-ADC1-A87CE5CA3973}">
          <p14:sldIdLst>
            <p14:sldId id="347"/>
            <p14:sldId id="348"/>
            <p14:sldId id="350"/>
            <p14:sldId id="349"/>
            <p14:sldId id="336"/>
          </p14:sldIdLst>
        </p14:section>
        <p14:section name="Untitled Section" id="{0206B3E8-1DBC-4C0D-82BA-4739B977B209}">
          <p14:sldIdLst/>
        </p14:section>
        <p14:section name="Untitled Section" id="{8C215FAF-8C8E-4CC3-BCF9-5C81EBFA6455}">
          <p14:sldIdLst>
            <p14:sldId id="314"/>
            <p14:sldId id="316"/>
            <p14:sldId id="380"/>
            <p14:sldId id="363"/>
            <p14:sldId id="339"/>
            <p14:sldId id="301"/>
            <p14:sldId id="302"/>
          </p14:sldIdLst>
        </p14:section>
        <p14:section name="Untitled Section" id="{42ADF8C5-8C5C-40B2-AF2C-9C67A4D4E44D}">
          <p14:sldIdLst>
            <p14:sldId id="392"/>
            <p14:sldId id="381"/>
            <p14:sldId id="382"/>
            <p14:sldId id="383"/>
            <p14:sldId id="384"/>
            <p14:sldId id="389"/>
            <p14:sldId id="385"/>
            <p14:sldId id="386"/>
          </p14:sldIdLst>
        </p14:section>
        <p14:section name="Untitled Section" id="{835FC299-188D-4CE8-BDCC-334E65879594}">
          <p14:sldIdLst>
            <p14:sldId id="379"/>
          </p14:sldIdLst>
        </p14:section>
      </p14:sectionLst>
    </p:ext>
    <p:ext uri="{EFAFB233-063F-42B5-8137-9DF3F51BA10A}">
      <p15:sldGuideLst xmlns="" xmlns:p15="http://schemas.microsoft.com/office/powerpoint/2012/main">
        <p15:guide id="1" orient="horz">
          <p15:clr>
            <a:srgbClr val="A4A3A4"/>
          </p15:clr>
        </p15:guide>
        <p15:guide id="2">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75086" autoAdjust="0"/>
  </p:normalViewPr>
  <p:slideViewPr>
    <p:cSldViewPr snapToGrid="0">
      <p:cViewPr>
        <p:scale>
          <a:sx n="90" d="100"/>
          <a:sy n="90" d="100"/>
        </p:scale>
        <p:origin x="-1326" y="0"/>
      </p:cViewPr>
      <p:guideLst>
        <p:guide orient="horz"/>
        <p:guide pos="315"/>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88" d="100"/>
          <a:sy n="88" d="100"/>
        </p:scale>
        <p:origin x="-382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260E992E-EC59-4B57-BE99-D8193ED5DB8F}" type="presOf" srcId="{E165F015-84C1-40FE-90EE-6A2F58A3226B}" destId="{5C1EA618-23F5-4250-8643-9EEAEBBAAECC}"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C6E326AA-78BF-483A-BB13-1F4729A22594}" type="presOf" srcId="{FB810902-2CD0-4153-916F-3ED6FCEF61B9}" destId="{310AF326-395C-4B5A-A52C-A84139AEE262}"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55E193DB-5A81-49CF-992F-37AA96C174C3}" type="presOf" srcId="{BFB397D4-2396-4180-B631-7692F60CBB3B}" destId="{C41F05EE-0767-4167-AB48-90F5166518FE}" srcOrd="1" destOrd="0" presId="urn:microsoft.com/office/officeart/2005/8/layout/orgChart1"/>
    <dgm:cxn modelId="{9381F127-D77E-4CA7-8EE5-9694DBAA5FE6}" type="presOf" srcId="{FB810902-2CD0-4153-916F-3ED6FCEF61B9}" destId="{EB1BCEB4-C024-40F7-8665-E2B63EC5FD4F}"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74B01E2F-8873-488D-8819-82A86A288624}" type="presOf" srcId="{503B2674-5C66-49E6-8809-99DFDADB6322}" destId="{A6816227-FE67-4AFA-998D-764C81983B9A}"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787DDFD6-BD41-4E16-BD66-0F9C9A649CEA}" type="presOf" srcId="{EB17A220-2E7F-4195-A32E-60D6A23B81AD}" destId="{53B9ED1B-25B0-42A4-BC16-E11BAD79C262}" srcOrd="1"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8BDB2663-F7C5-48E8-9EFD-11335902CDC1}" type="presOf" srcId="{B3433E65-A861-47F5-A568-793728624C2F}" destId="{A27C48AC-EF55-479D-9438-AC4DE40D52CF}" srcOrd="0"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9523AC77-D87F-42D2-98A7-A7169AC6F688}" type="presOf" srcId="{ADE7B611-4DA9-482B-AD3E-47D37E0D2E40}" destId="{55371FD5-665B-4201-BD8E-AF69B9DDD1CB}"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8D1A5B9A-DC9B-4CD7-BF20-046910FC3AB1}" type="presOf" srcId="{7B4FDCD2-B788-4824-B975-7FA55B24D4A0}" destId="{3F651334-D96D-4BE1-99EB-8ACEB0730255}" srcOrd="0" destOrd="0" presId="urn:microsoft.com/office/officeart/2005/8/layout/orgChart1"/>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6E30FEAC-77D9-4939-A63F-E8F937087110}" type="presOf" srcId="{D5C06BE2-0860-4ACA-AD7A-7BB7801D5C2B}" destId="{040FA375-1DAC-451B-9006-6D2AEC512B53}"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F8B8A3C-922F-4B4F-8452-6E1C8BAD4E86}" type="presOf" srcId="{0AC8E0ED-A957-4A10-AB40-CF5AE3B65D0F}" destId="{46174BFA-86FB-40C4-9C21-0BA1745A5524}" srcOrd="0" destOrd="0" presId="urn:microsoft.com/office/officeart/2005/8/layout/orgChart1"/>
    <dgm:cxn modelId="{A54BD608-74B8-4050-BC83-5BBABB141603}" type="presOf" srcId="{775A88C0-CF55-4E23-A516-24F0C7A70574}" destId="{8446BF87-9394-4DD5-8148-D0EAFABBFE02}"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F7D2FF63-4D35-40D3-B133-5494021D612C}" type="presOf" srcId="{7F58225B-D8B3-4DCF-9BF0-CE167538D7C0}" destId="{93D0EDE7-733B-4DBD-ACAC-601919483D04}"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2DC19A9-63F7-4D09-A456-67849F882B09}" type="presOf" srcId="{649C8CF8-D35E-4753-8CDB-6EAABB5C1ECF}" destId="{91D82B68-28FE-4CD8-B666-2E1115184573}" srcOrd="1" destOrd="0" presId="urn:microsoft.com/office/officeart/2005/8/layout/orgChart1"/>
    <dgm:cxn modelId="{2A130774-CB57-433F-9466-0B949DC76459}" type="presOf" srcId="{0C2FD135-4B05-4A00-A89C-33E2AB1AD40A}" destId="{8E387308-5884-476C-A86D-2081CBBA7F30}"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1002937D-9B4F-4577-B36D-A306660256C7}" type="presOf" srcId="{2BBDA2E3-500D-4F4E-9D79-96B7EE800291}" destId="{7A7C9D79-9CDD-429F-BCDF-8F5D6271BB35}"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2EF90015-CD2C-4B97-A112-0DE439D73C8B}" type="presOf" srcId="{D6663DCB-8007-4109-9D35-B61FE32F9727}" destId="{1118A947-73BD-4340-B309-5DE78CB30B53}" srcOrd="1"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8CA75076-663B-4D38-90E7-18DB42647AE7}" type="presOf" srcId="{BFB397D4-2396-4180-B631-7692F60CBB3B}" destId="{0165315F-5017-48A8-A4EA-EB23A9CBFD1B}"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01B69CE0-8230-4D57-B8B9-068D6849551A}" type="presOf" srcId="{C51E46C3-E7EE-4A88-AE32-CD9A27520A2D}" destId="{720C10DB-C345-4620-B59F-708994558782}" srcOrd="0"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294AFC49-A9DE-4C1F-B632-C7BB21C61847}" type="presOf" srcId="{649C8CF8-D35E-4753-8CDB-6EAABB5C1ECF}" destId="{015BFCA0-D7B4-4524-A9FC-58703D254F55}"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2FEBCA89-9229-40F1-B030-A879D440AB88}" type="presOf" srcId="{ADB3F2E1-7E9F-42E8-9095-8287B913F240}" destId="{76560BC8-D748-4DCD-A613-3CD910968CC8}"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2CD0366F-B331-453D-AC48-B8FD1B289969}" type="presOf" srcId="{E483F110-A6BC-4DFC-897C-83588DCE9C48}" destId="{0AA86E9C-7812-4D29-BED6-ADB7442109D6}"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551BAC13-C248-42A4-B1B2-FFD92D06BECC}" type="presOf" srcId="{07C8A3B1-173D-4B84-8E7B-21039456F513}" destId="{F7FBAF29-34EB-4840-8DB0-DAC8D7804C1D}" srcOrd="1" destOrd="0" presId="urn:microsoft.com/office/officeart/2005/8/layout/orgChart1"/>
    <dgm:cxn modelId="{684F7774-2AFB-4930-83E1-24F438F37DD2}" type="presOf" srcId="{5D2BFA2B-877F-47C4-B1C9-5A8B7AEF8881}" destId="{F587772C-0AA9-4A8C-8B82-6B7DA6737050}" srcOrd="0" destOrd="0" presId="urn:microsoft.com/office/officeart/2005/8/layout/orgChart1"/>
    <dgm:cxn modelId="{CFBDDB21-5BB9-46AF-B760-F1FADD170DFB}" type="presOf" srcId="{BB6F77AD-1056-4EC6-8C1A-FC0E863CB5CC}" destId="{BFECE20F-6DEC-4A29-A108-6772454965E8}" srcOrd="1" destOrd="0" presId="urn:microsoft.com/office/officeart/2005/8/layout/orgChart1"/>
    <dgm:cxn modelId="{AA167BF3-0B52-4E79-8E74-66E80F5C76A7}" type="presOf" srcId="{58FC4F24-1601-4ACB-94D3-094E7EAC4EFA}" destId="{4FB0ED4D-7AAE-4D38-B5B4-8A0013570DE0}" srcOrd="1" destOrd="0" presId="urn:microsoft.com/office/officeart/2005/8/layout/orgChart1"/>
    <dgm:cxn modelId="{83C6AEDE-596C-4345-82F8-E46F9E32E44E}" type="presOf" srcId="{D6663DCB-8007-4109-9D35-B61FE32F9727}" destId="{577A8D08-77DF-422B-B624-039EB27CBBDD}"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53197FA0-723F-489E-BC1A-FB7984FC08C3}" type="presOf" srcId="{BAA803AC-7148-4528-8808-A6F4DBCF1AD9}" destId="{1F24BB10-C223-4313-B27F-B22B096A44BB}" srcOrd="0"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948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53334" y="1944483"/>
          <a:ext cx="4704564" cy="272164"/>
        </a:xfrm>
        <a:custGeom>
          <a:avLst/>
          <a:gdLst/>
          <a:ahLst/>
          <a:cxnLst/>
          <a:rect l="0" t="0" r="0" b="0"/>
          <a:pathLst>
            <a:path>
              <a:moveTo>
                <a:pt x="0" y="0"/>
              </a:moveTo>
              <a:lnTo>
                <a:pt x="0" y="136082"/>
              </a:lnTo>
              <a:lnTo>
                <a:pt x="4704564" y="136082"/>
              </a:lnTo>
              <a:lnTo>
                <a:pt x="4704564"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71301"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53334" y="1944483"/>
          <a:ext cx="3136376" cy="272164"/>
        </a:xfrm>
        <a:custGeom>
          <a:avLst/>
          <a:gdLst/>
          <a:ahLst/>
          <a:cxnLst/>
          <a:rect l="0" t="0" r="0" b="0"/>
          <a:pathLst>
            <a:path>
              <a:moveTo>
                <a:pt x="0" y="0"/>
              </a:moveTo>
              <a:lnTo>
                <a:pt x="0" y="136082"/>
              </a:lnTo>
              <a:lnTo>
                <a:pt x="3136376" y="136082"/>
              </a:lnTo>
              <a:lnTo>
                <a:pt x="3136376"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403113"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403113"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53334" y="1944483"/>
          <a:ext cx="1568188" cy="272164"/>
        </a:xfrm>
        <a:custGeom>
          <a:avLst/>
          <a:gdLst/>
          <a:ahLst/>
          <a:cxnLst/>
          <a:rect l="0" t="0" r="0" b="0"/>
          <a:pathLst>
            <a:path>
              <a:moveTo>
                <a:pt x="0" y="0"/>
              </a:moveTo>
              <a:lnTo>
                <a:pt x="0" y="136082"/>
              </a:lnTo>
              <a:lnTo>
                <a:pt x="1568188" y="136082"/>
              </a:lnTo>
              <a:lnTo>
                <a:pt x="1568188"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4924"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7614" y="1944483"/>
          <a:ext cx="91440" cy="272164"/>
        </a:xfrm>
        <a:custGeom>
          <a:avLst/>
          <a:gdLst/>
          <a:ahLst/>
          <a:cxnLst/>
          <a:rect l="0" t="0" r="0" b="0"/>
          <a:pathLst>
            <a:path>
              <a:moveTo>
                <a:pt x="45720" y="0"/>
              </a:moveTo>
              <a:lnTo>
                <a:pt x="4572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6736"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5145" y="1944483"/>
          <a:ext cx="1568188" cy="272164"/>
        </a:xfrm>
        <a:custGeom>
          <a:avLst/>
          <a:gdLst/>
          <a:ahLst/>
          <a:cxnLst/>
          <a:rect l="0" t="0" r="0" b="0"/>
          <a:pathLst>
            <a:path>
              <a:moveTo>
                <a:pt x="1568188" y="0"/>
              </a:moveTo>
              <a:lnTo>
                <a:pt x="1568188"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8548" y="2864660"/>
          <a:ext cx="194403" cy="2436523"/>
        </a:xfrm>
        <a:custGeom>
          <a:avLst/>
          <a:gdLst/>
          <a:ahLst/>
          <a:cxnLst/>
          <a:rect l="0" t="0" r="0" b="0"/>
          <a:pathLst>
            <a:path>
              <a:moveTo>
                <a:pt x="0" y="0"/>
              </a:moveTo>
              <a:lnTo>
                <a:pt x="0" y="2436523"/>
              </a:lnTo>
              <a:lnTo>
                <a:pt x="194403" y="243652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8548"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8548"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6957" y="1944483"/>
          <a:ext cx="3136376" cy="272164"/>
        </a:xfrm>
        <a:custGeom>
          <a:avLst/>
          <a:gdLst/>
          <a:ahLst/>
          <a:cxnLst/>
          <a:rect l="0" t="0" r="0" b="0"/>
          <a:pathLst>
            <a:path>
              <a:moveTo>
                <a:pt x="3136376" y="0"/>
              </a:moveTo>
              <a:lnTo>
                <a:pt x="3136376"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359"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35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769" y="1944483"/>
          <a:ext cx="4704564" cy="272164"/>
        </a:xfrm>
        <a:custGeom>
          <a:avLst/>
          <a:gdLst/>
          <a:ahLst/>
          <a:cxnLst/>
          <a:rect l="0" t="0" r="0" b="0"/>
          <a:pathLst>
            <a:path>
              <a:moveTo>
                <a:pt x="4704564" y="0"/>
              </a:moveTo>
              <a:lnTo>
                <a:pt x="4704564"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14" y="1296471"/>
          <a:ext cx="10702639" cy="648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2014" y="1296471"/>
        <a:ext cx="10702639" cy="648011"/>
      </dsp:txXfrm>
    </dsp:sp>
    <dsp:sp modelId="{52814F0A-6D45-4178-9AEC-C1B432E6511F}">
      <dsp:nvSpPr>
        <dsp:cNvPr id="0" name=""/>
        <dsp:cNvSpPr/>
      </dsp:nvSpPr>
      <dsp:spPr>
        <a:xfrm>
          <a:off x="75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57" y="2216648"/>
        <a:ext cx="1296023" cy="648011"/>
      </dsp:txXfrm>
    </dsp:sp>
    <dsp:sp modelId="{C827E59D-9864-409D-8727-5E29101BDADD}">
      <dsp:nvSpPr>
        <dsp:cNvPr id="0" name=""/>
        <dsp:cNvSpPr/>
      </dsp:nvSpPr>
      <dsp:spPr>
        <a:xfrm>
          <a:off x="32476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24763" y="3136825"/>
        <a:ext cx="1296023" cy="648011"/>
      </dsp:txXfrm>
    </dsp:sp>
    <dsp:sp modelId="{C5B07D43-9EE9-4854-9D4F-E8DAF99ED14C}">
      <dsp:nvSpPr>
        <dsp:cNvPr id="0" name=""/>
        <dsp:cNvSpPr/>
      </dsp:nvSpPr>
      <dsp:spPr>
        <a:xfrm>
          <a:off x="324763"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24763" y="4057001"/>
        <a:ext cx="1296023" cy="648011"/>
      </dsp:txXfrm>
    </dsp:sp>
    <dsp:sp modelId="{D1B9F142-2140-4775-A9B0-17DC12813460}">
      <dsp:nvSpPr>
        <dsp:cNvPr id="0" name=""/>
        <dsp:cNvSpPr/>
      </dsp:nvSpPr>
      <dsp:spPr>
        <a:xfrm>
          <a:off x="1568945"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568945" y="2216648"/>
        <a:ext cx="1296023" cy="648011"/>
      </dsp:txXfrm>
    </dsp:sp>
    <dsp:sp modelId="{55371FD5-665B-4201-BD8E-AF69B9DDD1CB}">
      <dsp:nvSpPr>
        <dsp:cNvPr id="0" name=""/>
        <dsp:cNvSpPr/>
      </dsp:nvSpPr>
      <dsp:spPr>
        <a:xfrm>
          <a:off x="1892951"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892951" y="3136825"/>
        <a:ext cx="1296023" cy="648011"/>
      </dsp:txXfrm>
    </dsp:sp>
    <dsp:sp modelId="{76560BC8-D748-4DCD-A613-3CD910968CC8}">
      <dsp:nvSpPr>
        <dsp:cNvPr id="0" name=""/>
        <dsp:cNvSpPr/>
      </dsp:nvSpPr>
      <dsp:spPr>
        <a:xfrm>
          <a:off x="1892951"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892951" y="4057001"/>
        <a:ext cx="1296023" cy="648011"/>
      </dsp:txXfrm>
    </dsp:sp>
    <dsp:sp modelId="{7A7C9D79-9CDD-429F-BCDF-8F5D6271BB35}">
      <dsp:nvSpPr>
        <dsp:cNvPr id="0" name=""/>
        <dsp:cNvSpPr/>
      </dsp:nvSpPr>
      <dsp:spPr>
        <a:xfrm>
          <a:off x="1892951" y="4977178"/>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892951" y="4977178"/>
        <a:ext cx="1296023" cy="648011"/>
      </dsp:txXfrm>
    </dsp:sp>
    <dsp:sp modelId="{3BBDBC3E-68A9-4B8B-AF79-06C1BDDF1359}">
      <dsp:nvSpPr>
        <dsp:cNvPr id="0" name=""/>
        <dsp:cNvSpPr/>
      </dsp:nvSpPr>
      <dsp:spPr>
        <a:xfrm>
          <a:off x="3137134"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37134" y="2216648"/>
        <a:ext cx="1296023" cy="648011"/>
      </dsp:txXfrm>
    </dsp:sp>
    <dsp:sp modelId="{310AF326-395C-4B5A-A52C-A84139AEE262}">
      <dsp:nvSpPr>
        <dsp:cNvPr id="0" name=""/>
        <dsp:cNvSpPr/>
      </dsp:nvSpPr>
      <dsp:spPr>
        <a:xfrm>
          <a:off x="3461139"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461139" y="3136825"/>
        <a:ext cx="1296023" cy="648011"/>
      </dsp:txXfrm>
    </dsp:sp>
    <dsp:sp modelId="{015BFCA0-D7B4-4524-A9FC-58703D254F55}">
      <dsp:nvSpPr>
        <dsp:cNvPr id="0" name=""/>
        <dsp:cNvSpPr/>
      </dsp:nvSpPr>
      <dsp:spPr>
        <a:xfrm>
          <a:off x="4705322"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05322" y="2216648"/>
        <a:ext cx="1296023" cy="648011"/>
      </dsp:txXfrm>
    </dsp:sp>
    <dsp:sp modelId="{577A8D08-77DF-422B-B624-039EB27CBBDD}">
      <dsp:nvSpPr>
        <dsp:cNvPr id="0" name=""/>
        <dsp:cNvSpPr/>
      </dsp:nvSpPr>
      <dsp:spPr>
        <a:xfrm>
          <a:off x="5029328"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029328" y="3136825"/>
        <a:ext cx="1296023" cy="648011"/>
      </dsp:txXfrm>
    </dsp:sp>
    <dsp:sp modelId="{130A5726-B7CB-42EA-8D96-350A2C5D77A9}">
      <dsp:nvSpPr>
        <dsp:cNvPr id="0" name=""/>
        <dsp:cNvSpPr/>
      </dsp:nvSpPr>
      <dsp:spPr>
        <a:xfrm>
          <a:off x="6273510"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273510" y="2216648"/>
        <a:ext cx="1296023" cy="648011"/>
      </dsp:txXfrm>
    </dsp:sp>
    <dsp:sp modelId="{209EA2A0-2FC8-4C66-ADB3-CFD62EB58D22}">
      <dsp:nvSpPr>
        <dsp:cNvPr id="0" name=""/>
        <dsp:cNvSpPr/>
      </dsp:nvSpPr>
      <dsp:spPr>
        <a:xfrm>
          <a:off x="6597516"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597516" y="3136825"/>
        <a:ext cx="1296023" cy="648011"/>
      </dsp:txXfrm>
    </dsp:sp>
    <dsp:sp modelId="{B3C86468-A461-40A6-99BD-FE6C9A9B679C}">
      <dsp:nvSpPr>
        <dsp:cNvPr id="0" name=""/>
        <dsp:cNvSpPr/>
      </dsp:nvSpPr>
      <dsp:spPr>
        <a:xfrm>
          <a:off x="6597516"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597516" y="4057001"/>
        <a:ext cx="1296023" cy="648011"/>
      </dsp:txXfrm>
    </dsp:sp>
    <dsp:sp modelId="{CED667BA-B54D-4657-8704-D6286F4A8733}">
      <dsp:nvSpPr>
        <dsp:cNvPr id="0" name=""/>
        <dsp:cNvSpPr/>
      </dsp:nvSpPr>
      <dsp:spPr>
        <a:xfrm>
          <a:off x="7841699"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841699" y="2216648"/>
        <a:ext cx="1296023" cy="648011"/>
      </dsp:txXfrm>
    </dsp:sp>
    <dsp:sp modelId="{0165315F-5017-48A8-A4EA-EB23A9CBFD1B}">
      <dsp:nvSpPr>
        <dsp:cNvPr id="0" name=""/>
        <dsp:cNvSpPr/>
      </dsp:nvSpPr>
      <dsp:spPr>
        <a:xfrm>
          <a:off x="8165704"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165704" y="3136825"/>
        <a:ext cx="1296023" cy="648011"/>
      </dsp:txXfrm>
    </dsp:sp>
    <dsp:sp modelId="{AFB86023-1A5B-4676-B990-1065FD3F5EB0}">
      <dsp:nvSpPr>
        <dsp:cNvPr id="0" name=""/>
        <dsp:cNvSpPr/>
      </dsp:nvSpPr>
      <dsp:spPr>
        <a:xfrm>
          <a:off x="940988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409887" y="2216648"/>
        <a:ext cx="1296023" cy="648011"/>
      </dsp:txXfrm>
    </dsp:sp>
    <dsp:sp modelId="{8E387308-5884-476C-A86D-2081CBBA7F30}">
      <dsp:nvSpPr>
        <dsp:cNvPr id="0" name=""/>
        <dsp:cNvSpPr/>
      </dsp:nvSpPr>
      <dsp:spPr>
        <a:xfrm>
          <a:off x="973389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733893" y="3136825"/>
        <a:ext cx="1296023" cy="64801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18/06/2015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smtClean="0"/>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smtClean="0"/>
              <a:t>What does this mean for the Developer?</a:t>
            </a:r>
          </a:p>
          <a:p>
            <a:pPr marL="285750" indent="-285750">
              <a:buFont typeface="Arial" panose="020B0604020202020204" pitchFamily="34" charset="0"/>
              <a:buChar char="•"/>
            </a:pPr>
            <a:r>
              <a:rPr lang="en-US" sz="1600" b="0" dirty="0" smtClean="0"/>
              <a:t>Accidental message that Developers may get is that “it sounds like a lot of work to get this working everywhere”</a:t>
            </a:r>
          </a:p>
          <a:p>
            <a:pPr marL="285750" indent="-285750">
              <a:buFont typeface="Arial" panose="020B0604020202020204" pitchFamily="34" charset="0"/>
              <a:buChar char="•"/>
            </a:pPr>
            <a:r>
              <a:rPr lang="en-US" sz="1600" b="0" dirty="0" smtClean="0"/>
              <a:t>You have all of these different devices with different capability.</a:t>
            </a:r>
          </a:p>
          <a:p>
            <a:pPr marL="285750" indent="-285750">
              <a:buFont typeface="Arial" panose="020B0604020202020204" pitchFamily="34" charset="0"/>
              <a:buChar char="•"/>
            </a:pPr>
            <a:r>
              <a:rPr lang="en-US" sz="1600" b="0" dirty="0" smtClean="0"/>
              <a:t>Different sizes, different screens or no screen at all, different input devices</a:t>
            </a:r>
          </a:p>
          <a:p>
            <a:pPr marL="285750" indent="-285750">
              <a:buFont typeface="Arial" panose="020B0604020202020204" pitchFamily="34" charset="0"/>
              <a:buChar char="•"/>
            </a:pPr>
            <a:r>
              <a:rPr lang="en-US" sz="1600" b="0" dirty="0" smtClean="0"/>
              <a:t>Not feasible to develop an app that will run on all of them… and doesn’t make sense to</a:t>
            </a:r>
          </a:p>
          <a:p>
            <a:pPr marL="285750" indent="-285750">
              <a:buFont typeface="Arial" panose="020B0604020202020204" pitchFamily="34" charset="0"/>
              <a:buChar char="•"/>
            </a:pPr>
            <a:endParaRPr lang="en-US" sz="1600" b="0" dirty="0" smtClean="0"/>
          </a:p>
          <a:p>
            <a:pPr marL="0" indent="0">
              <a:buFont typeface="Arial" panose="020B0604020202020204" pitchFamily="34" charset="0"/>
              <a:buNone/>
            </a:pPr>
            <a:r>
              <a:rPr lang="en-US" sz="1600" b="1" dirty="0" smtClean="0"/>
              <a:t>Key point:  When building an App for windows 10, you are targeting one or two of device families... not everything</a:t>
            </a:r>
          </a:p>
          <a:p>
            <a:pPr marL="285750" indent="-285750">
              <a:buFont typeface="Arial" panose="020B0604020202020204" pitchFamily="34" charset="0"/>
              <a:buChar char="•"/>
            </a:pPr>
            <a:r>
              <a:rPr lang="en-US" sz="1600" b="0" dirty="0" smtClean="0"/>
              <a:t>Reality is that you will still have specific projects that you work on</a:t>
            </a:r>
          </a:p>
          <a:p>
            <a:pPr marL="285750" indent="-285750">
              <a:buFont typeface="Arial" panose="020B0604020202020204" pitchFamily="34" charset="0"/>
              <a:buChar char="•"/>
            </a:pPr>
            <a:r>
              <a:rPr lang="en-US" sz="1600" b="0" dirty="0" smtClean="0"/>
              <a:t>Example: Your customer will ask you to build an app that is accessible from Windows Desktop devices and Windows Tablets</a:t>
            </a:r>
          </a:p>
          <a:p>
            <a:pPr marL="285750" indent="-285750">
              <a:buFont typeface="Arial" panose="020B0604020202020204" pitchFamily="34" charset="0"/>
              <a:buChar char="•"/>
            </a:pPr>
            <a:r>
              <a:rPr lang="en-US" sz="1600" b="0" dirty="0" smtClean="0"/>
              <a:t>For that, you would target the Desktop and Mobile Product Families</a:t>
            </a:r>
          </a:p>
          <a:p>
            <a:pPr marL="285750" indent="-285750">
              <a:buFont typeface="Arial" panose="020B0604020202020204" pitchFamily="34" charset="0"/>
              <a:buChar char="•"/>
            </a:pPr>
            <a:endParaRPr lang="en-US" sz="1600" b="0" dirty="0" smtClean="0"/>
          </a:p>
          <a:p>
            <a:pPr marL="285750" indent="-285750">
              <a:buFont typeface="Arial" panose="020B0604020202020204" pitchFamily="34" charset="0"/>
              <a:buChar char="•"/>
            </a:pPr>
            <a:r>
              <a:rPr lang="en-US" sz="1600" b="0" dirty="0" smtClean="0"/>
              <a:t>[animation]</a:t>
            </a:r>
          </a:p>
          <a:p>
            <a:pPr marL="285750" indent="-285750">
              <a:buFont typeface="Arial" panose="020B0604020202020204" pitchFamily="34" charset="0"/>
              <a:buChar char="•"/>
            </a:pPr>
            <a:r>
              <a:rPr lang="en-US" sz="1600" b="0" dirty="0" smtClean="0"/>
              <a:t>All of the products we mentioned get collapsed into the device families that we talked about</a:t>
            </a:r>
          </a:p>
          <a:p>
            <a:pPr marL="285750" indent="-285750">
              <a:buFont typeface="Arial" panose="020B0604020202020204" pitchFamily="34" charset="0"/>
              <a:buChar char="•"/>
            </a:pPr>
            <a:endParaRPr lang="en-US" sz="1600" b="0" dirty="0" smtClean="0"/>
          </a:p>
          <a:p>
            <a:pPr marL="285750" indent="-285750">
              <a:buFont typeface="Arial" panose="020B0604020202020204" pitchFamily="34" charset="0"/>
              <a:buChar char="•"/>
            </a:pPr>
            <a:r>
              <a:rPr lang="en-US" sz="1600" b="0" dirty="0" smtClean="0"/>
              <a:t>[animation]</a:t>
            </a:r>
          </a:p>
          <a:p>
            <a:pPr marL="285750" indent="-285750">
              <a:buFont typeface="Arial" panose="020B0604020202020204" pitchFamily="34" charset="0"/>
              <a:buChar char="•"/>
            </a:pPr>
            <a:r>
              <a:rPr lang="en-US" sz="1600" b="0" dirty="0" smtClean="0"/>
              <a:t>All of the device families sit on top of the One Universal Windows Platform</a:t>
            </a:r>
          </a:p>
          <a:p>
            <a:pPr marL="285750" indent="-285750">
              <a:buFont typeface="Arial" panose="020B0604020202020204" pitchFamily="34" charset="0"/>
              <a:buChar char="•"/>
            </a:pPr>
            <a:r>
              <a:rPr lang="en-US" sz="1600" b="0" dirty="0" smtClean="0"/>
              <a:t>This is huge</a:t>
            </a:r>
          </a:p>
          <a:p>
            <a:pPr marL="285750" indent="-285750">
              <a:buFont typeface="Arial" panose="020B0604020202020204" pitchFamily="34" charset="0"/>
              <a:buChar char="•"/>
            </a:pPr>
            <a:r>
              <a:rPr lang="en-US" sz="1600" b="0" dirty="0" smtClean="0"/>
              <a:t>Being One platform, it offers you a series of services and capabilities that are unified across all devices</a:t>
            </a:r>
          </a:p>
          <a:p>
            <a:pPr marL="285750" indent="-285750">
              <a:buFont typeface="Arial" panose="020B0604020202020204" pitchFamily="34" charset="0"/>
              <a:buChar char="•"/>
            </a:pPr>
            <a:endParaRPr lang="en-US" sz="1600" b="0" dirty="0" smtClean="0"/>
          </a:p>
          <a:p>
            <a:pPr marL="0" indent="0">
              <a:buFont typeface="Arial" panose="020B0604020202020204" pitchFamily="34" charset="0"/>
              <a:buNone/>
            </a:pPr>
            <a:r>
              <a:rPr lang="en-US" sz="1600" b="0" dirty="0" smtClean="0"/>
              <a:t>For example Inking API is available at the platform level… </a:t>
            </a:r>
          </a:p>
          <a:p>
            <a:pPr marL="285750" indent="-285750">
              <a:buFont typeface="Arial" panose="020B0604020202020204" pitchFamily="34" charset="0"/>
              <a:buChar char="•"/>
            </a:pPr>
            <a:r>
              <a:rPr lang="en-US" sz="1600" b="0" dirty="0" smtClean="0"/>
              <a:t>Not a special API just for Mobile...</a:t>
            </a:r>
          </a:p>
          <a:p>
            <a:pPr marL="285750" indent="-285750">
              <a:buFont typeface="Arial" panose="020B0604020202020204" pitchFamily="34" charset="0"/>
              <a:buChar char="•"/>
            </a:pPr>
            <a:r>
              <a:rPr lang="en-US" sz="1600" b="0" dirty="0" smtClean="0"/>
              <a:t>Not a special API just for Desktop...</a:t>
            </a:r>
          </a:p>
          <a:p>
            <a:pPr marL="285750" indent="-285750">
              <a:buFont typeface="Arial" panose="020B0604020202020204" pitchFamily="34" charset="0"/>
              <a:buChar char="•"/>
            </a:pPr>
            <a:r>
              <a:rPr lang="en-US" sz="1600" b="1" dirty="0" smtClean="0"/>
              <a:t>One SDK, one API for building applications across all Product Families</a:t>
            </a:r>
          </a:p>
          <a:p>
            <a:pPr marL="285750" indent="-285750">
              <a:buFont typeface="Arial" panose="020B0604020202020204" pitchFamily="34" charset="0"/>
              <a:buChar char="•"/>
            </a:pPr>
            <a:r>
              <a:rPr lang="en-US" sz="1600" b="0" dirty="0" smtClean="0"/>
              <a:t>One set of tools to use for development</a:t>
            </a:r>
          </a:p>
          <a:p>
            <a:pPr marL="285750" indent="-285750">
              <a:buFont typeface="Arial" panose="020B0604020202020204" pitchFamily="34" charset="0"/>
              <a:buChar char="•"/>
            </a:pPr>
            <a:r>
              <a:rPr lang="en-US" sz="1600" b="0" dirty="0" smtClean="0"/>
              <a:t>One Windows Store to sell</a:t>
            </a:r>
            <a:r>
              <a:rPr lang="en-US" sz="1600" b="0" baseline="0" dirty="0" smtClean="0"/>
              <a:t> apps through</a:t>
            </a:r>
          </a:p>
          <a:p>
            <a:pPr marL="285750" indent="-285750">
              <a:buFont typeface="Arial" panose="020B0604020202020204" pitchFamily="34" charset="0"/>
              <a:buChar char="•"/>
            </a:pPr>
            <a:r>
              <a:rPr lang="en-US" sz="1600" b="0" dirty="0" smtClean="0"/>
              <a:t>One Dev Center to learn from</a:t>
            </a:r>
            <a:endParaRPr lang="en-US" sz="1600" b="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11</a:t>
            </a:fld>
            <a:endParaRPr lang="en-US">
              <a:solidFill>
                <a:prstClr val="black"/>
              </a:solidFill>
              <a:latin typeface="Arial"/>
            </a:endParaRPr>
          </a:p>
        </p:txBody>
      </p:sp>
    </p:spTree>
    <p:extLst>
      <p:ext uri="{BB962C8B-B14F-4D97-AF65-F5344CB8AC3E}">
        <p14:creationId xmlns:p14="http://schemas.microsoft.com/office/powerpoint/2010/main" val="3845690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UWP = Universal Windows Platform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12</a:t>
            </a:fld>
            <a:endParaRPr lang="en-GB"/>
          </a:p>
        </p:txBody>
      </p:sp>
    </p:spTree>
    <p:extLst>
      <p:ext uri="{BB962C8B-B14F-4D97-AF65-F5344CB8AC3E}">
        <p14:creationId xmlns:p14="http://schemas.microsoft.com/office/powerpoint/2010/main" val="3313964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13</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Blend for Visual Studio 2015 ships for free with Visual Studio</a:t>
            </a:r>
          </a:p>
          <a:p>
            <a:r>
              <a:rPr lang="en-US" dirty="0" smtClean="0"/>
              <a:t>Blen</a:t>
            </a:r>
            <a:r>
              <a:rPr lang="en-US" baseline="0" dirty="0" smtClean="0"/>
              <a:t>d has been revamped to use the Visual Studio shell</a:t>
            </a:r>
          </a:p>
          <a:p>
            <a:pPr marL="171450" indent="-171450">
              <a:buFont typeface="Arial" panose="020B0604020202020204" pitchFamily="34" charset="0"/>
              <a:buChar char="•"/>
            </a:pPr>
            <a:r>
              <a:rPr lang="en-US" baseline="0" dirty="0" smtClean="0"/>
              <a:t>Has all the relevant features of Visual Studio</a:t>
            </a:r>
          </a:p>
          <a:p>
            <a:pPr marL="171450" indent="-171450">
              <a:buFont typeface="Arial" panose="020B0604020202020204" pitchFamily="34" charset="0"/>
              <a:buChar char="•"/>
            </a:pPr>
            <a:r>
              <a:rPr lang="en-US" baseline="0" dirty="0" smtClean="0"/>
              <a:t>Full Intellisense which is new</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First demo is running on the desktop</a:t>
            </a:r>
          </a:p>
          <a:p>
            <a:pPr marL="171450" indent="-171450">
              <a:buFont typeface="Arial" panose="020B0604020202020204" pitchFamily="34" charset="0"/>
              <a:buChar char="•"/>
            </a:pPr>
            <a:r>
              <a:rPr lang="en-US" baseline="0" dirty="0" smtClean="0"/>
              <a:t>One feature of Blend is creating sample data - which has always been in Blend</a:t>
            </a:r>
          </a:p>
          <a:p>
            <a:pPr marL="171450" indent="-171450">
              <a:buFont typeface="Arial" panose="020B0604020202020204" pitchFamily="34" charset="0"/>
              <a:buChar char="•"/>
            </a:pPr>
            <a:r>
              <a:rPr lang="en-US" baseline="0" dirty="0" smtClean="0"/>
              <a:t>Sample data lets you drag and drop data onto the page</a:t>
            </a:r>
          </a:p>
          <a:p>
            <a:pPr marL="171450" indent="-171450">
              <a:buFont typeface="Arial" panose="020B0604020202020204" pitchFamily="34" charset="0"/>
              <a:buChar char="•"/>
            </a:pPr>
            <a:r>
              <a:rPr lang="en-US" baseline="0" dirty="0" smtClean="0"/>
              <a:t>List View of all chairs is displayed</a:t>
            </a:r>
          </a:p>
          <a:p>
            <a:pPr marL="171450" indent="-171450">
              <a:buFont typeface="Arial" panose="020B0604020202020204" pitchFamily="34" charset="0"/>
              <a:buChar char="•"/>
            </a:pPr>
            <a:r>
              <a:rPr lang="en-US" baseline="0" dirty="0" smtClean="0"/>
              <a:t>Can flip through Lorem Ipsum titles using a Pivot Control</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Single binary</a:t>
            </a:r>
          </a:p>
          <a:p>
            <a:pPr marL="171450" indent="-171450">
              <a:buFont typeface="Arial" panose="020B0604020202020204" pitchFamily="34" charset="0"/>
              <a:buChar char="•"/>
            </a:pPr>
            <a:r>
              <a:rPr lang="en-US" baseline="0" dirty="0" smtClean="0"/>
              <a:t>All controls are tailored by device</a:t>
            </a:r>
          </a:p>
          <a:p>
            <a:pPr marL="171450" indent="-171450">
              <a:buFont typeface="Arial" panose="020B0604020202020204" pitchFamily="34" charset="0"/>
              <a:buChar char="•"/>
            </a:pPr>
            <a:r>
              <a:rPr lang="en-US" baseline="0" dirty="0" smtClean="0"/>
              <a:t>Supports mouse and touch</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Can preview using several different emulators (</a:t>
            </a:r>
            <a:r>
              <a:rPr lang="en-US" baseline="0" dirty="0" err="1" smtClean="0"/>
              <a:t>HoloLens</a:t>
            </a:r>
            <a:r>
              <a:rPr lang="en-US" baseline="0" dirty="0" smtClean="0"/>
              <a:t>, iPhone, etc.)</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17</a:t>
            </a:fld>
            <a:endParaRPr lang="en-GB"/>
          </a:p>
        </p:txBody>
      </p:sp>
    </p:spTree>
    <p:extLst>
      <p:ext uri="{BB962C8B-B14F-4D97-AF65-F5344CB8AC3E}">
        <p14:creationId xmlns:p14="http://schemas.microsoft.com/office/powerpoint/2010/main" val="202482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18</a:t>
            </a:fld>
            <a:endParaRPr lang="en-GB"/>
          </a:p>
        </p:txBody>
      </p:sp>
    </p:spTree>
    <p:extLst>
      <p:ext uri="{BB962C8B-B14F-4D97-AF65-F5344CB8AC3E}">
        <p14:creationId xmlns:p14="http://schemas.microsoft.com/office/powerpoint/2010/main" val="2425466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Windows 8.1 Universal </a:t>
            </a:r>
            <a:r>
              <a:rPr lang="en-US" dirty="0" smtClean="0"/>
              <a:t>App were basically </a:t>
            </a:r>
            <a:r>
              <a:rPr lang="en-US" dirty="0" smtClean="0"/>
              <a:t>a two-headed</a:t>
            </a:r>
            <a:r>
              <a:rPr lang="en-US" baseline="0" dirty="0" smtClean="0"/>
              <a:t> monster</a:t>
            </a:r>
            <a:endParaRPr lang="en-US" dirty="0" smtClean="0"/>
          </a:p>
          <a:p>
            <a:pPr marL="171450" lvl="0" indent="-171450">
              <a:buFont typeface="Arial" panose="020B0604020202020204" pitchFamily="34" charset="0"/>
              <a:buChar char="•"/>
            </a:pPr>
            <a:r>
              <a:rPr lang="en-US" dirty="0" smtClean="0"/>
              <a:t>You </a:t>
            </a:r>
            <a:r>
              <a:rPr lang="en-US" dirty="0" smtClean="0"/>
              <a:t>were </a:t>
            </a:r>
            <a:r>
              <a:rPr lang="en-US" dirty="0" smtClean="0"/>
              <a:t>pretty</a:t>
            </a:r>
            <a:r>
              <a:rPr lang="en-US" baseline="0" dirty="0" smtClean="0"/>
              <a:t> much </a:t>
            </a:r>
            <a:r>
              <a:rPr lang="en-US" dirty="0" smtClean="0"/>
              <a:t>building </a:t>
            </a:r>
            <a:r>
              <a:rPr lang="en-US" dirty="0" smtClean="0"/>
              <a:t>two </a:t>
            </a:r>
            <a:r>
              <a:rPr lang="en-US" dirty="0" smtClean="0"/>
              <a:t>applications </a:t>
            </a:r>
            <a:r>
              <a:rPr lang="en-US" dirty="0" smtClean="0"/>
              <a:t>with a shared Visual Studio</a:t>
            </a:r>
            <a:r>
              <a:rPr lang="en-US" baseline="0" dirty="0" smtClean="0"/>
              <a:t> </a:t>
            </a:r>
            <a:r>
              <a:rPr lang="en-US" dirty="0" smtClean="0"/>
              <a:t>Project in the </a:t>
            </a:r>
            <a:r>
              <a:rPr lang="en-US" dirty="0" smtClean="0"/>
              <a:t>middle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In reality, you had two different applications with a bunch of shared code</a:t>
            </a:r>
          </a:p>
          <a:p>
            <a:pPr marL="628650" lvl="1" indent="-171450">
              <a:buFont typeface="Arial" panose="020B0604020202020204" pitchFamily="34" charset="0"/>
              <a:buChar char="•"/>
            </a:pPr>
            <a:r>
              <a:rPr lang="en-US" dirty="0" smtClean="0"/>
              <a:t>Phone </a:t>
            </a:r>
            <a:r>
              <a:rPr lang="en-US" dirty="0" smtClean="0"/>
              <a:t>specific</a:t>
            </a:r>
            <a:r>
              <a:rPr lang="en-US" baseline="0" dirty="0" smtClean="0"/>
              <a:t> binary gets compiled</a:t>
            </a:r>
          </a:p>
          <a:p>
            <a:pPr marL="628650" lvl="1" indent="-171450">
              <a:buFont typeface="Arial" panose="020B0604020202020204" pitchFamily="34" charset="0"/>
              <a:buChar char="•"/>
            </a:pPr>
            <a:r>
              <a:rPr lang="en-US" baseline="0" dirty="0" smtClean="0"/>
              <a:t>Desktop specific binary gets compiled</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Windows </a:t>
            </a:r>
            <a:r>
              <a:rPr lang="en-US" baseline="0" dirty="0" smtClean="0"/>
              <a:t>Universal app </a:t>
            </a:r>
            <a:r>
              <a:rPr lang="en-US" baseline="0" dirty="0" smtClean="0"/>
              <a:t>is a single binary that runs across </a:t>
            </a:r>
            <a:r>
              <a:rPr lang="en-US" baseline="0" dirty="0" smtClean="0"/>
              <a:t>all devices</a:t>
            </a:r>
          </a:p>
          <a:p>
            <a:pPr marL="171450" indent="-171450">
              <a:buFont typeface="Arial" panose="020B0604020202020204" pitchFamily="34" charset="0"/>
              <a:buChar char="•"/>
            </a:pPr>
            <a:r>
              <a:rPr lang="en-US" baseline="0" dirty="0" smtClean="0"/>
              <a:t>If building a Windows Phone App and a Windows 10 “metro style” app, you get one binary (not two)</a:t>
            </a:r>
            <a:endParaRPr lang="en-US" baseline="0" dirty="0" smtClean="0"/>
          </a:p>
          <a:p>
            <a:pPr marL="171450" indent="-171450">
              <a:buFont typeface="Arial" panose="020B0604020202020204" pitchFamily="34" charset="0"/>
              <a:buChar char="•"/>
            </a:pPr>
            <a:r>
              <a:rPr lang="en-US" baseline="0" dirty="0" smtClean="0"/>
              <a:t>Could theoretically write app with single binary that gets deployed to Raspberry Pi Lens 2 to </a:t>
            </a:r>
            <a:r>
              <a:rPr lang="en-US" baseline="0" dirty="0" err="1" smtClean="0"/>
              <a:t>HoloLens</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19</a:t>
            </a:fld>
            <a:endParaRPr lang="en-GB"/>
          </a:p>
        </p:txBody>
      </p:sp>
    </p:spTree>
    <p:extLst>
      <p:ext uri="{BB962C8B-B14F-4D97-AF65-F5344CB8AC3E}">
        <p14:creationId xmlns:p14="http://schemas.microsoft.com/office/powerpoint/2010/main" val="467371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need to dumb down </a:t>
            </a:r>
            <a:r>
              <a:rPr lang="en-US" dirty="0" smtClean="0"/>
              <a:t>user experience </a:t>
            </a:r>
            <a:r>
              <a:rPr lang="en-US" dirty="0" smtClean="0"/>
              <a:t>to make </a:t>
            </a:r>
            <a:r>
              <a:rPr lang="en-US" dirty="0" smtClean="0"/>
              <a:t>your app work on</a:t>
            </a:r>
            <a:r>
              <a:rPr lang="en-US" baseline="0" dirty="0" smtClean="0"/>
              <a:t> multiple device families</a:t>
            </a:r>
            <a:endParaRPr lang="en-US" baseline="0" dirty="0" smtClean="0"/>
          </a:p>
          <a:p>
            <a:r>
              <a:rPr lang="en-US" baseline="0" dirty="0" smtClean="0"/>
              <a:t>Device </a:t>
            </a:r>
            <a:r>
              <a:rPr lang="en-US" baseline="0" dirty="0" smtClean="0"/>
              <a:t>family specific </a:t>
            </a:r>
            <a:r>
              <a:rPr lang="en-US" baseline="0" dirty="0" smtClean="0"/>
              <a:t>APIs exist</a:t>
            </a:r>
          </a:p>
          <a:p>
            <a:endParaRPr lang="en-US" baseline="0" dirty="0" smtClean="0"/>
          </a:p>
          <a:p>
            <a:r>
              <a:rPr lang="en-US" baseline="0" dirty="0" err="1" smtClean="0"/>
              <a:t>XBox</a:t>
            </a:r>
            <a:r>
              <a:rPr lang="en-US" baseline="0" dirty="0" smtClean="0"/>
              <a:t> </a:t>
            </a:r>
            <a:r>
              <a:rPr lang="en-US" baseline="0" dirty="0" smtClean="0"/>
              <a:t>has some APIs that PC doesn’t</a:t>
            </a:r>
          </a:p>
          <a:p>
            <a:pPr marL="171450" indent="-171450">
              <a:buFont typeface="Arial" panose="020B0604020202020204" pitchFamily="34" charset="0"/>
              <a:buChar char="•"/>
            </a:pPr>
            <a:r>
              <a:rPr lang="en-US" baseline="0" dirty="0" smtClean="0"/>
              <a:t>Example Avatar API is only part of Xbox</a:t>
            </a:r>
          </a:p>
          <a:p>
            <a:pPr marL="171450" indent="-171450">
              <a:buFont typeface="Arial" panose="020B0604020202020204" pitchFamily="34" charset="0"/>
              <a:buChar char="•"/>
            </a:pPr>
            <a:r>
              <a:rPr lang="en-US" baseline="0" dirty="0" err="1" smtClean="0"/>
              <a:t>Holo</a:t>
            </a:r>
            <a:r>
              <a:rPr lang="en-US" baseline="0" dirty="0" smtClean="0"/>
              <a:t> Lens has some APIs that Raspberry Pi doesn’t</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Extension SDKs provide additional device specific capability</a:t>
            </a:r>
          </a:p>
          <a:p>
            <a:pPr marL="171450" indent="-171450">
              <a:buFont typeface="Arial" panose="020B0604020202020204" pitchFamily="34" charset="0"/>
              <a:buChar char="•"/>
            </a:pPr>
            <a:r>
              <a:rPr lang="en-US" baseline="0" dirty="0" smtClean="0"/>
              <a:t>Extensions don’t invalidate capability for other platforms</a:t>
            </a:r>
          </a:p>
          <a:p>
            <a:pPr marL="171450" indent="-171450">
              <a:buFont typeface="Arial" panose="020B0604020202020204" pitchFamily="34" charset="0"/>
              <a:buChar char="•"/>
            </a:pPr>
            <a:r>
              <a:rPr lang="en-US" baseline="0" dirty="0" smtClean="0"/>
              <a:t>Still one app package, have ways of adapting the application so it doesn’t break things</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20</a:t>
            </a:fld>
            <a:endParaRPr lang="en-GB"/>
          </a:p>
        </p:txBody>
      </p:sp>
    </p:spTree>
    <p:extLst>
      <p:ext uri="{BB962C8B-B14F-4D97-AF65-F5344CB8AC3E}">
        <p14:creationId xmlns:p14="http://schemas.microsoft.com/office/powerpoint/2010/main" val="490661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21</a:t>
            </a:fld>
            <a:endParaRPr lang="en-US"/>
          </a:p>
        </p:txBody>
      </p:sp>
    </p:spTree>
    <p:extLst>
      <p:ext uri="{BB962C8B-B14F-4D97-AF65-F5344CB8AC3E}">
        <p14:creationId xmlns:p14="http://schemas.microsoft.com/office/powerpoint/2010/main" val="325967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Enough material was provided for up to 3 days of training</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a:t>
            </a:fld>
            <a:endParaRPr lang="en-GB"/>
          </a:p>
        </p:txBody>
      </p:sp>
    </p:spTree>
    <p:extLst>
      <p:ext uri="{BB962C8B-B14F-4D97-AF65-F5344CB8AC3E}">
        <p14:creationId xmlns:p14="http://schemas.microsoft.com/office/powerpoint/2010/main" val="3882365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23</a:t>
            </a:fld>
            <a:endParaRPr lang="en-US"/>
          </a:p>
        </p:txBody>
      </p:sp>
    </p:spTree>
    <p:extLst>
      <p:ext uri="{BB962C8B-B14F-4D97-AF65-F5344CB8AC3E}">
        <p14:creationId xmlns:p14="http://schemas.microsoft.com/office/powerpoint/2010/main" val="3792913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24</a:t>
            </a:fld>
            <a:endParaRPr lang="en-US"/>
          </a:p>
        </p:txBody>
      </p:sp>
    </p:spTree>
    <p:extLst>
      <p:ext uri="{BB962C8B-B14F-4D97-AF65-F5344CB8AC3E}">
        <p14:creationId xmlns:p14="http://schemas.microsoft.com/office/powerpoint/2010/main" val="3338941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XAML and C# are not the only way to create a Windows App</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25</a:t>
            </a:fld>
            <a:endParaRPr lang="en-GB"/>
          </a:p>
        </p:txBody>
      </p:sp>
    </p:spTree>
    <p:extLst>
      <p:ext uri="{BB962C8B-B14F-4D97-AF65-F5344CB8AC3E}">
        <p14:creationId xmlns:p14="http://schemas.microsoft.com/office/powerpoint/2010/main" val="2708496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get Apps created on Windows 10?</a:t>
            </a:r>
          </a:p>
          <a:p>
            <a:endParaRPr lang="en-US" dirty="0" smtClean="0"/>
          </a:p>
          <a:p>
            <a:r>
              <a:rPr lang="en-US" dirty="0" smtClean="0"/>
              <a:t>First</a:t>
            </a:r>
            <a:r>
              <a:rPr lang="en-US" baseline="0" dirty="0" smtClean="0"/>
              <a:t> Approach</a:t>
            </a:r>
          </a:p>
          <a:p>
            <a:pPr marL="171450" indent="-171450">
              <a:buFont typeface="Arial" panose="020B0604020202020204" pitchFamily="34" charset="0"/>
              <a:buChar char="•"/>
            </a:pPr>
            <a:r>
              <a:rPr lang="en-US" baseline="0" dirty="0" smtClean="0"/>
              <a:t>“Desktop Approach”</a:t>
            </a:r>
          </a:p>
          <a:p>
            <a:pPr marL="171450" indent="-171450">
              <a:buFont typeface="Arial" panose="020B0604020202020204" pitchFamily="34" charset="0"/>
              <a:buChar char="•"/>
            </a:pPr>
            <a:r>
              <a:rPr lang="en-US" baseline="0" dirty="0" smtClean="0"/>
              <a:t>Classic Windows Apps</a:t>
            </a:r>
          </a:p>
          <a:p>
            <a:pPr marL="171450" indent="-171450">
              <a:buFont typeface="Arial" panose="020B0604020202020204" pitchFamily="34" charset="0"/>
              <a:buChar char="•"/>
            </a:pPr>
            <a:r>
              <a:rPr lang="en-US" baseline="0" dirty="0" smtClean="0"/>
              <a:t>Still legitimate approach for making apps for PCs</a:t>
            </a:r>
          </a:p>
          <a:p>
            <a:pPr marL="171450" indent="-171450">
              <a:buFont typeface="Arial" panose="020B0604020202020204" pitchFamily="34" charset="0"/>
              <a:buChar char="•"/>
            </a:pPr>
            <a:r>
              <a:rPr lang="en-US" baseline="0" dirty="0" smtClean="0"/>
              <a:t>Can’t be distributed through Windows store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dirty="0" smtClean="0"/>
              <a:t>Universal</a:t>
            </a:r>
            <a:r>
              <a:rPr lang="en-US" baseline="0" dirty="0" smtClean="0"/>
              <a:t> Windows Platform </a:t>
            </a:r>
          </a:p>
          <a:p>
            <a:pPr marL="171450" indent="-171450">
              <a:buFont typeface="Arial" panose="020B0604020202020204" pitchFamily="34" charset="0"/>
              <a:buChar char="•"/>
            </a:pPr>
            <a:r>
              <a:rPr lang="en-US" baseline="0" dirty="0" smtClean="0"/>
              <a:t>General approach hasn’t changed since Windows 8</a:t>
            </a:r>
          </a:p>
          <a:p>
            <a:pPr marL="171450" indent="-171450">
              <a:buFont typeface="Arial" panose="020B0604020202020204" pitchFamily="34" charset="0"/>
              <a:buChar char="•"/>
            </a:pPr>
            <a:r>
              <a:rPr lang="en-US" baseline="0" dirty="0" smtClean="0"/>
              <a:t>Used to be known as </a:t>
            </a:r>
            <a:r>
              <a:rPr lang="en-US" baseline="0" dirty="0" err="1" smtClean="0"/>
              <a:t>WinRT</a:t>
            </a:r>
            <a:r>
              <a:rPr lang="en-US" baseline="0" dirty="0" smtClean="0"/>
              <a:t> apps, Modern Apps, Metro Apps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Bridging Technologies</a:t>
            </a:r>
          </a:p>
          <a:p>
            <a:pPr marL="171450" indent="-171450">
              <a:buFont typeface="Arial" panose="020B0604020202020204" pitchFamily="34" charset="0"/>
              <a:buChar char="•"/>
            </a:pPr>
            <a:r>
              <a:rPr lang="en-US" baseline="0" dirty="0" smtClean="0"/>
              <a:t>Introduced at Build</a:t>
            </a:r>
          </a:p>
          <a:p>
            <a:pPr marL="171450" indent="-171450">
              <a:buFont typeface="Arial" panose="020B0604020202020204" pitchFamily="34" charset="0"/>
              <a:buChar char="•"/>
            </a:pPr>
            <a:r>
              <a:rPr lang="en-US" baseline="0" dirty="0" smtClean="0"/>
              <a:t>Windows Apps that are built using the technologies of other platforms</a:t>
            </a:r>
          </a:p>
          <a:p>
            <a:pPr marL="171450" indent="-171450">
              <a:buFont typeface="Arial" panose="020B0604020202020204" pitchFamily="34" charset="0"/>
              <a:buChar char="•"/>
            </a:pPr>
            <a:r>
              <a:rPr lang="en-US" baseline="0" dirty="0" smtClean="0"/>
              <a:t>Developers use the skills that they know and love to write Windows Apps</a:t>
            </a:r>
          </a:p>
          <a:p>
            <a:pPr marL="171450" indent="-171450">
              <a:buFont typeface="Arial" panose="020B0604020202020204" pitchFamily="34" charset="0"/>
              <a:buChar char="•"/>
            </a:pPr>
            <a:r>
              <a:rPr lang="en-US" baseline="0" dirty="0" smtClean="0"/>
              <a:t>Apps run in a more “sandboxed” mode</a:t>
            </a:r>
          </a:p>
          <a:p>
            <a:pPr marL="171450" indent="-171450">
              <a:buFont typeface="Arial" panose="020B0604020202020204" pitchFamily="34" charset="0"/>
              <a:buChar char="•"/>
            </a:pPr>
            <a:r>
              <a:rPr lang="en-US" baseline="0" dirty="0" smtClean="0"/>
              <a:t>Easy to install and uninstall</a:t>
            </a:r>
          </a:p>
          <a:p>
            <a:pPr marL="171450" indent="-171450">
              <a:buFont typeface="Arial" panose="020B0604020202020204" pitchFamily="34" charset="0"/>
              <a:buChar char="•"/>
            </a:pPr>
            <a:r>
              <a:rPr lang="en-US" baseline="0" dirty="0" smtClean="0"/>
              <a:t>Users won’t regret installing an app… it won’t break their machine…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26</a:t>
            </a:fld>
            <a:endParaRPr lang="en-GB"/>
          </a:p>
        </p:txBody>
      </p:sp>
    </p:spTree>
    <p:extLst>
      <p:ext uri="{BB962C8B-B14F-4D97-AF65-F5344CB8AC3E}">
        <p14:creationId xmlns:p14="http://schemas.microsoft.com/office/powerpoint/2010/main" val="2509882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27</a:t>
            </a:fld>
            <a:endParaRPr lang="en-GB"/>
          </a:p>
        </p:txBody>
      </p:sp>
    </p:spTree>
    <p:extLst>
      <p:ext uri="{BB962C8B-B14F-4D97-AF65-F5344CB8AC3E}">
        <p14:creationId xmlns:p14="http://schemas.microsoft.com/office/powerpoint/2010/main" val="2631111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28</a:t>
            </a:fld>
            <a:endParaRPr lang="en-GB"/>
          </a:p>
        </p:txBody>
      </p:sp>
    </p:spTree>
    <p:extLst>
      <p:ext uri="{BB962C8B-B14F-4D97-AF65-F5344CB8AC3E}">
        <p14:creationId xmlns:p14="http://schemas.microsoft.com/office/powerpoint/2010/main" val="459829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UWP = Universal Windows Platform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29</a:t>
            </a:fld>
            <a:endParaRPr lang="en-GB"/>
          </a:p>
        </p:txBody>
      </p:sp>
    </p:spTree>
    <p:extLst>
      <p:ext uri="{BB962C8B-B14F-4D97-AF65-F5344CB8AC3E}">
        <p14:creationId xmlns:p14="http://schemas.microsoft.com/office/powerpoint/2010/main" val="3313964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Insert </a:t>
            </a:r>
            <a:r>
              <a:rPr lang="en-US" dirty="0" err="1" smtClean="0"/>
              <a:t>whah</a:t>
            </a:r>
            <a:r>
              <a:rPr lang="en-US" dirty="0" smtClean="0"/>
              <a:t> </a:t>
            </a:r>
            <a:r>
              <a:rPr lang="en-US" dirty="0" err="1" smtClean="0"/>
              <a:t>whah</a:t>
            </a:r>
            <a:r>
              <a:rPr lang="en-US" dirty="0" smtClean="0"/>
              <a:t> </a:t>
            </a:r>
            <a:r>
              <a:rPr lang="en-US" dirty="0" err="1" smtClean="0"/>
              <a:t>whah</a:t>
            </a:r>
            <a:r>
              <a:rPr lang="en-US" dirty="0" smtClean="0"/>
              <a:t> </a:t>
            </a:r>
            <a:r>
              <a:rPr lang="en-US" dirty="0" err="1" smtClean="0"/>
              <a:t>whah</a:t>
            </a:r>
            <a:r>
              <a:rPr lang="en-US" dirty="0" smtClean="0"/>
              <a:t> sound effect here</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33</a:t>
            </a:fld>
            <a:endParaRPr lang="en-GB"/>
          </a:p>
        </p:txBody>
      </p:sp>
    </p:spTree>
    <p:extLst>
      <p:ext uri="{BB962C8B-B14F-4D97-AF65-F5344CB8AC3E}">
        <p14:creationId xmlns:p14="http://schemas.microsoft.com/office/powerpoint/2010/main" val="3716402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UWP = Universal Windows Platform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34</a:t>
            </a:fld>
            <a:endParaRPr lang="en-GB"/>
          </a:p>
        </p:txBody>
      </p:sp>
    </p:spTree>
    <p:extLst>
      <p:ext uri="{BB962C8B-B14F-4D97-AF65-F5344CB8AC3E}">
        <p14:creationId xmlns:p14="http://schemas.microsoft.com/office/powerpoint/2010/main" val="3313964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MSDN includes</a:t>
            </a:r>
            <a:r>
              <a:rPr lang="en-US" baseline="0" dirty="0" smtClean="0"/>
              <a:t> Windows developer information as well as info about other Microsoft products</a:t>
            </a:r>
          </a:p>
          <a:p>
            <a:pPr marL="171450" indent="-171450">
              <a:buFont typeface="Arial" panose="020B0604020202020204" pitchFamily="34" charset="0"/>
              <a:buChar char="•"/>
            </a:pPr>
            <a:r>
              <a:rPr lang="en-US" baseline="0" dirty="0" smtClean="0"/>
              <a:t>http://dev.windows.com is Windows only information including tools, code samples, and info on how to request a dev account</a:t>
            </a:r>
          </a:p>
          <a:p>
            <a:pPr marL="171450" indent="-171450">
              <a:buFont typeface="Arial" panose="020B0604020202020204" pitchFamily="34" charset="0"/>
              <a:buChar char="•"/>
            </a:pPr>
            <a:r>
              <a:rPr lang="en-US" baseline="0" dirty="0" smtClean="0"/>
              <a:t>MS Events includes mostly free events in addition to live and recorded webinars</a:t>
            </a:r>
          </a:p>
          <a:p>
            <a:pPr marL="171450" indent="-171450">
              <a:buFont typeface="Arial" panose="020B0604020202020204" pitchFamily="34" charset="0"/>
              <a:buChar char="•"/>
            </a:pPr>
            <a:r>
              <a:rPr lang="en-US" baseline="0" dirty="0" smtClean="0"/>
              <a:t>Microsoft Virtual Academy has a ton of training videos including the ones that this session is based on</a:t>
            </a:r>
          </a:p>
          <a:p>
            <a:pPr marL="171450" indent="-171450">
              <a:buFont typeface="Arial" panose="020B0604020202020204" pitchFamily="34" charset="0"/>
              <a:buChar char="•"/>
            </a:pPr>
            <a:r>
              <a:rPr lang="en-US" baseline="0" dirty="0" smtClean="0"/>
              <a:t>MSDN Subscription gets you access to software downloads, azure credits, training credits and more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35</a:t>
            </a:fld>
            <a:endParaRPr lang="en-GB"/>
          </a:p>
        </p:txBody>
      </p:sp>
    </p:spTree>
    <p:extLst>
      <p:ext uri="{BB962C8B-B14F-4D97-AF65-F5344CB8AC3E}">
        <p14:creationId xmlns:p14="http://schemas.microsoft.com/office/powerpoint/2010/main" val="4161781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Used to be called </a:t>
            </a:r>
            <a:r>
              <a:rPr lang="en-US" b="1" dirty="0" smtClean="0"/>
              <a:t>The Windows Application Platform</a:t>
            </a:r>
          </a:p>
          <a:p>
            <a:pPr marL="628650" lvl="1" indent="-171450">
              <a:buFont typeface="Arial" panose="020B0604020202020204" pitchFamily="34" charset="0"/>
              <a:buChar char="•"/>
            </a:pPr>
            <a:r>
              <a:rPr lang="en-US" dirty="0" smtClean="0"/>
              <a:t>New name is </a:t>
            </a:r>
            <a:r>
              <a:rPr lang="en-US" b="1" dirty="0" smtClean="0"/>
              <a:t>The Universal Windows Platform</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Focus is premier native technology for building apps</a:t>
            </a:r>
            <a:r>
              <a:rPr lang="en-US" baseline="0" dirty="0" smtClean="0"/>
              <a:t> with XAML and C# or HTML and JavaScript</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4</a:t>
            </a:fld>
            <a:endParaRPr lang="en-GB"/>
          </a:p>
        </p:txBody>
      </p:sp>
    </p:spTree>
    <p:extLst>
      <p:ext uri="{BB962C8B-B14F-4D97-AF65-F5344CB8AC3E}">
        <p14:creationId xmlns:p14="http://schemas.microsoft.com/office/powerpoint/2010/main" val="3882365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UWP = Universal Windows Platform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5</a:t>
            </a:fld>
            <a:endParaRPr lang="en-GB"/>
          </a:p>
        </p:txBody>
      </p:sp>
    </p:spTree>
    <p:extLst>
      <p:ext uri="{BB962C8B-B14F-4D97-AF65-F5344CB8AC3E}">
        <p14:creationId xmlns:p14="http://schemas.microsoft.com/office/powerpoint/2010/main" val="3313964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Ring to Rule Them All</a:t>
            </a:r>
            <a:r>
              <a:rPr lang="en-US" dirty="0" smtClean="0"/>
              <a:t>”</a:t>
            </a:r>
          </a:p>
          <a:p>
            <a:endParaRPr lang="en-US" dirty="0" smtClean="0"/>
          </a:p>
          <a:p>
            <a:pPr marL="171450" indent="-171450">
              <a:buFont typeface="Arial" panose="020B0604020202020204" pitchFamily="34" charset="0"/>
              <a:buChar char="•"/>
            </a:pPr>
            <a:r>
              <a:rPr lang="en-US" dirty="0" smtClean="0"/>
              <a:t>One Operating System</a:t>
            </a:r>
          </a:p>
          <a:p>
            <a:pPr marL="628650" lvl="1" indent="-171450">
              <a:buFont typeface="Arial" panose="020B0604020202020204" pitchFamily="34" charset="0"/>
              <a:buChar char="•"/>
            </a:pPr>
            <a:r>
              <a:rPr lang="en-US" dirty="0" smtClean="0"/>
              <a:t>Regardless of device, it is the same Windows</a:t>
            </a:r>
            <a:r>
              <a:rPr lang="en-US" baseline="0" dirty="0" smtClean="0"/>
              <a:t> Core, the same bits and bytes.</a:t>
            </a:r>
          </a:p>
          <a:p>
            <a:pPr marL="628650" lvl="1" indent="-171450">
              <a:buFont typeface="Arial" panose="020B0604020202020204" pitchFamily="34" charset="0"/>
              <a:buChar char="•"/>
            </a:pPr>
            <a:r>
              <a:rPr lang="en-US" baseline="0" dirty="0" smtClean="0"/>
              <a:t>Same base OS for </a:t>
            </a:r>
            <a:r>
              <a:rPr lang="en-US" baseline="0" dirty="0" err="1" smtClean="0"/>
              <a:t>XBox</a:t>
            </a:r>
            <a:r>
              <a:rPr lang="en-US" baseline="0" dirty="0" smtClean="0"/>
              <a:t>, for Windows Desktop, for </a:t>
            </a:r>
            <a:r>
              <a:rPr lang="en-US" baseline="0" dirty="0" err="1" smtClean="0"/>
              <a:t>HoloLense</a:t>
            </a: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One App Platform</a:t>
            </a:r>
          </a:p>
          <a:p>
            <a:pPr marL="628650" lvl="1" indent="-171450">
              <a:buFont typeface="Arial" panose="020B0604020202020204" pitchFamily="34" charset="0"/>
              <a:buChar char="•"/>
            </a:pPr>
            <a:r>
              <a:rPr lang="en-US" baseline="0" dirty="0" smtClean="0"/>
              <a:t>When writing an app to run on multiple device families, it is the same binary that gets deployed to each.</a:t>
            </a:r>
          </a:p>
          <a:p>
            <a:pPr marL="628650" lvl="1" indent="-171450">
              <a:buFont typeface="Arial" panose="020B0604020202020204" pitchFamily="34" charset="0"/>
              <a:buChar char="•"/>
            </a:pPr>
            <a:r>
              <a:rPr lang="en-US" baseline="0" dirty="0" smtClean="0"/>
              <a:t>If you write an app for a Windows phone and a Windows tablet, one (and only one) binary gets compiled</a:t>
            </a:r>
          </a:p>
          <a:p>
            <a:pPr marL="628650" lvl="1" indent="-171450">
              <a:buFont typeface="Arial" panose="020B0604020202020204" pitchFamily="34" charset="0"/>
              <a:buChar char="•"/>
            </a:pPr>
            <a:r>
              <a:rPr lang="en-US" baseline="0" dirty="0" smtClean="0"/>
              <a:t>True for any of the other devices you deploy to</a:t>
            </a:r>
          </a:p>
          <a:p>
            <a:pPr marL="171450" lvl="0"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One Dev Center</a:t>
            </a:r>
          </a:p>
          <a:p>
            <a:pPr marL="628650" lvl="1" indent="-171450">
              <a:buFont typeface="Arial" panose="020B0604020202020204" pitchFamily="34" charset="0"/>
              <a:buChar char="•"/>
            </a:pPr>
            <a:r>
              <a:rPr lang="en-US" baseline="0" dirty="0" smtClean="0"/>
              <a:t>One place to submit your apps</a:t>
            </a:r>
          </a:p>
          <a:p>
            <a:pPr marL="628650" lvl="1" indent="-171450">
              <a:buFont typeface="Arial" panose="020B0604020202020204" pitchFamily="34" charset="0"/>
              <a:buChar char="•"/>
            </a:pPr>
            <a:r>
              <a:rPr lang="en-US" baseline="0" dirty="0" smtClean="0"/>
              <a:t>One place to review their status regardless of platform</a:t>
            </a:r>
          </a:p>
          <a:p>
            <a:pPr marL="628650" lvl="1"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One Store</a:t>
            </a:r>
          </a:p>
          <a:p>
            <a:pPr marL="628650" lvl="1" indent="-171450">
              <a:buFont typeface="Arial" panose="020B0604020202020204" pitchFamily="34" charset="0"/>
              <a:buChar char="•"/>
            </a:pPr>
            <a:r>
              <a:rPr lang="en-US" baseline="0" dirty="0" smtClean="0"/>
              <a:t>Sell everything in one place, one location</a:t>
            </a:r>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1755256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foundation of everything is the Windows Core.</a:t>
            </a:r>
          </a:p>
          <a:p>
            <a:pPr marL="171450" indent="-171450">
              <a:buFont typeface="Arial" panose="020B0604020202020204" pitchFamily="34" charset="0"/>
              <a:buChar char="•"/>
            </a:pPr>
            <a:r>
              <a:rPr lang="en-US" dirty="0" smtClean="0"/>
              <a:t>This is the refactored common core of Windows</a:t>
            </a:r>
            <a:r>
              <a:rPr lang="en-US" baseline="0" dirty="0" smtClean="0"/>
              <a:t>.</a:t>
            </a:r>
          </a:p>
          <a:p>
            <a:pPr marL="171450" indent="-171450">
              <a:buFont typeface="Arial" panose="020B0604020202020204" pitchFamily="34" charset="0"/>
              <a:buChar char="•"/>
            </a:pPr>
            <a:r>
              <a:rPr lang="en-US" baseline="0" dirty="0" smtClean="0"/>
              <a:t>Windows Core means the “bits and bytes” and code that makes up Windows</a:t>
            </a:r>
          </a:p>
          <a:p>
            <a:pPr marL="171450" indent="-171450">
              <a:buFont typeface="Arial" panose="020B0604020202020204" pitchFamily="34" charset="0"/>
              <a:buChar char="•"/>
            </a:pPr>
            <a:r>
              <a:rPr lang="en-US" baseline="0" dirty="0" smtClean="0"/>
              <a:t>Common core means that it is the same OS used everywhere, in every product and device family</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When you installed Windows on a desktop, is uses the Windows Core as the base</a:t>
            </a:r>
          </a:p>
          <a:p>
            <a:pPr marL="171450" indent="-171450">
              <a:buFont typeface="Arial" panose="020B0604020202020204" pitchFamily="34" charset="0"/>
              <a:buChar char="•"/>
            </a:pPr>
            <a:r>
              <a:rPr lang="en-US" baseline="0" dirty="0" smtClean="0"/>
              <a:t>Windows running on a Windows 8 phone uses the same Windows Core</a:t>
            </a:r>
          </a:p>
          <a:p>
            <a:pPr marL="171450" indent="-171450">
              <a:buFont typeface="Arial" panose="020B0604020202020204" pitchFamily="34" charset="0"/>
              <a:buChar char="•"/>
            </a:pPr>
            <a:r>
              <a:rPr lang="en-US" baseline="0" dirty="0" smtClean="0"/>
              <a:t>What we install on an </a:t>
            </a:r>
            <a:r>
              <a:rPr lang="en-US" baseline="0" dirty="0" err="1" smtClean="0"/>
              <a:t>iOT</a:t>
            </a:r>
            <a:r>
              <a:rPr lang="en-US" baseline="0" dirty="0" smtClean="0"/>
              <a:t> device, Internet of things, phone, desktop, </a:t>
            </a:r>
            <a:r>
              <a:rPr lang="en-US" baseline="0" dirty="0" err="1" smtClean="0"/>
              <a:t>XBox</a:t>
            </a:r>
            <a:r>
              <a:rPr lang="en-US" baseline="0" dirty="0" smtClean="0"/>
              <a:t>, big Surface Hub, holographic headset is running the same Windows core</a:t>
            </a:r>
          </a:p>
          <a:p>
            <a:endParaRPr lang="en-US" baseline="0" dirty="0" err="1" smtClean="0"/>
          </a:p>
          <a:p>
            <a:r>
              <a:rPr lang="en-US" baseline="0" dirty="0" smtClean="0"/>
              <a:t>Fundamentally, the Operating System works the same everywhere</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Each SKU  (ex: Desktop or Phone) adds functionality on top of Windows Core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You </a:t>
            </a:r>
            <a:r>
              <a:rPr lang="en-US" baseline="0" dirty="0" smtClean="0"/>
              <a:t>get some capability on a phone that you don’t get on a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You get some capability on a Xbox that you won’t get on the </a:t>
            </a:r>
            <a:r>
              <a:rPr lang="en-US" baseline="0" dirty="0" err="1" smtClean="0"/>
              <a:t>HoloLens</a:t>
            </a:r>
            <a:r>
              <a:rPr lang="en-US" baseline="0" dirty="0" smtClean="0"/>
              <a:t> headset</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7</a:t>
            </a:fld>
            <a:endParaRPr lang="en-GB"/>
          </a:p>
        </p:txBody>
      </p:sp>
    </p:spTree>
    <p:extLst>
      <p:ext uri="{BB962C8B-B14F-4D97-AF65-F5344CB8AC3E}">
        <p14:creationId xmlns:p14="http://schemas.microsoft.com/office/powerpoint/2010/main" val="1205067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Starting at the top in blue, you have the One Windows, the Common Core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Everything from D</a:t>
            </a:r>
            <a:r>
              <a:rPr lang="en-US" dirty="0" smtClean="0"/>
              <a:t>esktops to</a:t>
            </a:r>
            <a:r>
              <a:rPr lang="en-US" baseline="0" dirty="0" smtClean="0"/>
              <a:t> $30 </a:t>
            </a:r>
            <a:r>
              <a:rPr lang="en-US" dirty="0" smtClean="0"/>
              <a:t>Raspberry</a:t>
            </a:r>
            <a:r>
              <a:rPr lang="en-US" baseline="0" dirty="0" smtClean="0"/>
              <a:t> Pi devices runs the same Windows 10 Core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Below</a:t>
            </a:r>
            <a:r>
              <a:rPr lang="en-US" baseline="0" dirty="0" smtClean="0"/>
              <a:t> that in Purple, you have discreet device families (currently seven)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These provide the foundation for current future products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One or more products fall under each device family.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Holographic SKU currently only has one product</a:t>
            </a:r>
            <a:r>
              <a:rPr lang="en-US" baseline="0" dirty="0" smtClean="0"/>
              <a:t> (</a:t>
            </a:r>
            <a:r>
              <a:rPr lang="en-US" baseline="0" dirty="0" err="1" smtClean="0"/>
              <a:t>HoloLens</a:t>
            </a:r>
            <a:r>
              <a:rPr lang="en-US" baseline="0" dirty="0" smtClean="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There may be more in the future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The Mobile family has multiple product types under it (phones, tablets, phablets)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Definitions can be become</a:t>
            </a:r>
            <a:r>
              <a:rPr lang="en-US" baseline="0" dirty="0" smtClean="0"/>
              <a:t> </a:t>
            </a:r>
            <a:r>
              <a:rPr lang="en-US" dirty="0" smtClean="0"/>
              <a:t>blurred</a:t>
            </a:r>
            <a:r>
              <a:rPr lang="en-US" baseline="0" dirty="0" smtClean="0"/>
              <a:t> when getting to the product level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When does a phone become a Phablet?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When does a Phablet become a tablet?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Grouping these under the same device family makes these differences matter less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0E83BD9-5195-4298-B962-E0672DF7C7D2}" type="slidenum">
              <a:rPr lang="en-GB" smtClean="0"/>
              <a:t>8</a:t>
            </a:fld>
            <a:endParaRPr lang="en-GB"/>
          </a:p>
        </p:txBody>
      </p:sp>
    </p:spTree>
    <p:extLst>
      <p:ext uri="{BB962C8B-B14F-4D97-AF65-F5344CB8AC3E}">
        <p14:creationId xmlns:p14="http://schemas.microsoft.com/office/powerpoint/2010/main" val="3623151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9</a:t>
            </a:fld>
            <a:endParaRPr lang="en-GB"/>
          </a:p>
        </p:txBody>
      </p:sp>
    </p:spTree>
    <p:extLst>
      <p:ext uri="{BB962C8B-B14F-4D97-AF65-F5344CB8AC3E}">
        <p14:creationId xmlns:p14="http://schemas.microsoft.com/office/powerpoint/2010/main" val="42056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A breadth of devices fall under Windows 10</a:t>
            </a:r>
          </a:p>
          <a:p>
            <a:pPr marL="171450" indent="-171450" defTabSz="924916">
              <a:buFont typeface="Arial" panose="020B0604020202020204" pitchFamily="34" charset="0"/>
              <a:buChar char="•"/>
              <a:defRPr/>
            </a:pPr>
            <a:r>
              <a:rPr lang="en-US" sz="800" dirty="0" smtClean="0"/>
              <a:t>4” phones -&gt; phablets -&gt; </a:t>
            </a:r>
            <a:r>
              <a:rPr lang="en-US" sz="800" dirty="0" err="1" smtClean="0"/>
              <a:t>labtops</a:t>
            </a:r>
            <a:r>
              <a:rPr lang="en-US" sz="800" dirty="0" smtClean="0"/>
              <a:t> -&gt; desktops</a:t>
            </a:r>
            <a:r>
              <a:rPr lang="en-US" sz="800" baseline="0" dirty="0" smtClean="0"/>
              <a:t> -&gt; Surface Hub -&gt; </a:t>
            </a:r>
            <a:r>
              <a:rPr lang="en-US" sz="800" baseline="0" dirty="0" err="1" smtClean="0"/>
              <a:t>Holograpic</a:t>
            </a:r>
            <a:r>
              <a:rPr lang="en-US" sz="800" baseline="0" dirty="0" smtClean="0"/>
              <a:t> -&gt; </a:t>
            </a:r>
            <a:r>
              <a:rPr lang="en-US" sz="800" baseline="0" dirty="0" err="1" smtClean="0"/>
              <a:t>IoT</a:t>
            </a:r>
            <a:r>
              <a:rPr lang="en-US" sz="800" baseline="0" dirty="0" smtClean="0"/>
              <a:t> devices with or without a screen</a:t>
            </a:r>
          </a:p>
          <a:p>
            <a:pPr defTabSz="924916">
              <a:defRPr/>
            </a:pPr>
            <a:endParaRPr lang="en-US" sz="800" baseline="0" dirty="0" smtClean="0"/>
          </a:p>
          <a:p>
            <a:pPr defTabSz="924916">
              <a:defRPr/>
            </a:pPr>
            <a:r>
              <a:rPr lang="en-US" sz="800" baseline="0" dirty="0" smtClean="0"/>
              <a:t>Various peripherals</a:t>
            </a:r>
          </a:p>
          <a:p>
            <a:pPr marL="171450" indent="-171450" defTabSz="924916">
              <a:buFont typeface="Arial" panose="020B0604020202020204" pitchFamily="34" charset="0"/>
              <a:buChar char="•"/>
              <a:defRPr/>
            </a:pPr>
            <a:r>
              <a:rPr lang="en-US" sz="800" baseline="0" dirty="0" smtClean="0"/>
              <a:t>Keyboard, mouse, stylus, touch, gesture</a:t>
            </a:r>
          </a:p>
          <a:p>
            <a:pPr marL="171450" indent="-171450" defTabSz="924916">
              <a:buFont typeface="Arial" panose="020B0604020202020204" pitchFamily="34" charset="0"/>
              <a:buChar char="•"/>
              <a:defRPr/>
            </a:pPr>
            <a:r>
              <a:rPr lang="en-US" sz="800" baseline="0" dirty="0" smtClean="0"/>
              <a:t>Or none at all!  </a:t>
            </a:r>
            <a:r>
              <a:rPr lang="en-US" sz="800" baseline="0" dirty="0" err="1" smtClean="0"/>
              <a:t>IoT</a:t>
            </a:r>
            <a:r>
              <a:rPr lang="en-US" sz="800" baseline="0" dirty="0" smtClean="0"/>
              <a:t> device doesn’t have screen</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10</a:t>
            </a:fld>
            <a:endParaRPr lang="en-US" dirty="0">
              <a:solidFill>
                <a:prstClr val="black"/>
              </a:solidFill>
              <a:latin typeface="Arial"/>
            </a:endParaRPr>
          </a:p>
        </p:txBody>
      </p:sp>
    </p:spTree>
    <p:extLst>
      <p:ext uri="{BB962C8B-B14F-4D97-AF65-F5344CB8AC3E}">
        <p14:creationId xmlns:p14="http://schemas.microsoft.com/office/powerpoint/2010/main" val="1244359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20.png"/><Relationship Id="rId3" Type="http://schemas.openxmlformats.org/officeDocument/2006/relationships/image" Target="../media/image26.png"/><Relationship Id="rId21" Type="http://schemas.openxmlformats.org/officeDocument/2006/relationships/image" Target="../media/image44.png"/><Relationship Id="rId34" Type="http://schemas.openxmlformats.org/officeDocument/2006/relationships/image" Target="../media/image15.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14.png"/><Relationship Id="rId38" Type="http://schemas.openxmlformats.org/officeDocument/2006/relationships/image" Target="../media/image19.png"/><Relationship Id="rId2" Type="http://schemas.openxmlformats.org/officeDocument/2006/relationships/notesSlide" Target="../notesSlides/notesSlide10.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13.png"/><Relationship Id="rId37" Type="http://schemas.openxmlformats.org/officeDocument/2006/relationships/image" Target="../media/image18.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22.jpeg"/><Relationship Id="rId36" Type="http://schemas.openxmlformats.org/officeDocument/2006/relationships/image" Target="../media/image17.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24.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21.png"/><Relationship Id="rId30" Type="http://schemas.openxmlformats.org/officeDocument/2006/relationships/image" Target="../media/image25.png"/><Relationship Id="rId35"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5" Type="http://schemas.openxmlformats.org/officeDocument/2006/relationships/hyperlink" Target="http://bit.ly/1F4GF2g" TargetMode="External"/><Relationship Id="rId4" Type="http://schemas.openxmlformats.org/officeDocument/2006/relationships/hyperlink" Target="http://bit.ly/1pH8dU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hyperlink" Target="http://bit.ly/1BOZZ2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hyperlink" Target="http://www.microsoftvirtualacademy.com/training-courses/a-developers-guide-to-windows-10" TargetMode="External"/><Relationship Id="rId3" Type="http://schemas.openxmlformats.org/officeDocument/2006/relationships/hyperlink" Target="http://msdn.microsoft.com/" TargetMode="External"/><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hyperlink" Target="http://microsoftvirtualacademy.com/" TargetMode="External"/><Relationship Id="rId5" Type="http://schemas.openxmlformats.org/officeDocument/2006/relationships/hyperlink" Target="http://msevents.microsoft.com/" TargetMode="External"/><Relationship Id="rId4" Type="http://schemas.openxmlformats.org/officeDocument/2006/relationships/hyperlink" Target="http://dev.windows.com/"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www.microsoftvirtualacademy.com/training-courses/a-developers-guide-to-windows-10"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Developers Guide to Windows 10</a:t>
            </a:r>
          </a:p>
        </p:txBody>
      </p:sp>
      <p:sp>
        <p:nvSpPr>
          <p:cNvPr id="3" name="Subtitle 2"/>
          <p:cNvSpPr>
            <a:spLocks noGrp="1"/>
          </p:cNvSpPr>
          <p:nvPr>
            <p:ph type="subTitle" idx="1"/>
          </p:nvPr>
        </p:nvSpPr>
        <p:spPr>
          <a:xfrm>
            <a:off x="728296" y="3431828"/>
            <a:ext cx="10358804" cy="2238552"/>
          </a:xfrm>
        </p:spPr>
        <p:txBody>
          <a:bodyPr/>
          <a:lstStyle/>
          <a:p>
            <a:r>
              <a:rPr lang="en-US" sz="5400" dirty="0" smtClean="0"/>
              <a:t>CTSPUG Debrief</a:t>
            </a:r>
          </a:p>
          <a:p>
            <a:endParaRPr lang="en-US" dirty="0"/>
          </a:p>
        </p:txBody>
      </p:sp>
      <p:sp>
        <p:nvSpPr>
          <p:cNvPr id="4" name="Rectangle 3"/>
          <p:cNvSpPr/>
          <p:nvPr/>
        </p:nvSpPr>
        <p:spPr>
          <a:xfrm>
            <a:off x="167763" y="5758046"/>
            <a:ext cx="4511748" cy="923330"/>
          </a:xfrm>
          <a:prstGeom prst="rect">
            <a:avLst/>
          </a:prstGeom>
        </p:spPr>
        <p:txBody>
          <a:bodyPr wrap="none">
            <a:spAutoFit/>
          </a:bodyPr>
          <a:lstStyle/>
          <a:p>
            <a:r>
              <a:rPr lang="en-US" sz="5400" b="1" dirty="0">
                <a:solidFill>
                  <a:schemeClr val="bg2">
                    <a:lumMod val="90000"/>
                  </a:schemeClr>
                </a:solidFill>
              </a:rPr>
              <a:t>Chris LaQuerre</a:t>
            </a:r>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41" name="TextBox 40"/>
          <p:cNvSpPr txBox="1"/>
          <p:nvPr/>
        </p:nvSpPr>
        <p:spPr>
          <a:xfrm>
            <a:off x="5775782" y="406352"/>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42" name="TextBox 41"/>
          <p:cNvSpPr txBox="1"/>
          <p:nvPr/>
        </p:nvSpPr>
        <p:spPr>
          <a:xfrm>
            <a:off x="9689813" y="406352"/>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9" name="TextBox 48"/>
          <p:cNvSpPr txBox="1"/>
          <p:nvPr/>
        </p:nvSpPr>
        <p:spPr>
          <a:xfrm>
            <a:off x="8259990" y="406352"/>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grpSp>
    </p:spTree>
    <p:extLst>
      <p:ext uri="{BB962C8B-B14F-4D97-AF65-F5344CB8AC3E}">
        <p14:creationId xmlns:p14="http://schemas.microsoft.com/office/powerpoint/2010/main" val="279656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sp>
        <p:nvSpPr>
          <p:cNvPr id="15" name="Rectangle 14"/>
          <p:cNvSpPr/>
          <p:nvPr/>
        </p:nvSpPr>
        <p:spPr>
          <a:xfrm>
            <a:off x="4019150" y="3014152"/>
            <a:ext cx="4153701" cy="535531"/>
          </a:xfrm>
          <a:prstGeom prst="rect">
            <a:avLst/>
          </a:prstGeom>
          <a:noFill/>
        </p:spPr>
        <p:txBody>
          <a:bodyPr wrap="none">
            <a:spAutoFit/>
          </a:bodyPr>
          <a:lstStyle/>
          <a:p>
            <a:pPr lvl="0" algn="ctr" defTabSz="1243265" fontAlgn="base">
              <a:lnSpc>
                <a:spcPct val="90000"/>
              </a:lnSpc>
              <a:spcBef>
                <a:spcPct val="0"/>
              </a:spcBef>
              <a:spcAft>
                <a:spcPct val="0"/>
              </a:spcAft>
              <a:defRPr/>
            </a:pPr>
            <a:r>
              <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smtClean="0">
                  <a:gradFill>
                    <a:gsLst>
                      <a:gs pos="0">
                        <a:srgbClr val="FFFFFF"/>
                      </a:gs>
                      <a:gs pos="100000">
                        <a:srgbClr val="FFFFFF"/>
                      </a:gs>
                    </a:gsLst>
                    <a:lin ang="5400000" scaled="0"/>
                  </a:gradFill>
                  <a:ea typeface="Segoe UI" pitchFamily="34" charset="0"/>
                  <a:cs typeface="Segoe UI Semibold" panose="020B0702040204020203" pitchFamily="34" charset="0"/>
                </a:rPr>
                <a:t>Surface Hub</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43927" y="1348632"/>
            <a:ext cx="1520068" cy="818405"/>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2717" y="2953796"/>
            <a:ext cx="5506929" cy="664797"/>
          </a:xfrm>
          <a:prstGeom prst="rect">
            <a:avLst/>
          </a:prstGeom>
          <a:noFill/>
        </p:spPr>
        <p:txBody>
          <a:bodyPr wrap="square" lIns="137160" tIns="109728" rIns="137160" bIns="109728" rtlCol="0">
            <a:spAutoFit/>
          </a:bodyPr>
          <a:lstStyle/>
          <a:p>
            <a:pPr algn="ctr">
              <a:lnSpc>
                <a:spcPct val="90000"/>
              </a:lnSpc>
              <a:spcBef>
                <a:spcPts val="600"/>
              </a:spcBef>
            </a:pPr>
            <a:r>
              <a:rPr 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endPar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defTabSz="914377">
                <a:lnSpc>
                  <a:spcPct val="90000"/>
                </a:lnSpc>
                <a:spcBef>
                  <a:spcPts val="800"/>
                </a:spcBef>
              </a:pPr>
              <a:r>
                <a:rPr lang="en-US" sz="1600" dirty="0" smtClean="0">
                  <a:solidFill>
                    <a:srgbClr val="0078D7">
                      <a:lumMod val="20000"/>
                      <a:lumOff val="80000"/>
                    </a:srgbClr>
                  </a:solidFill>
                </a:rPr>
                <a:t>Reuse </a:t>
              </a:r>
              <a:r>
                <a:rPr lang="en-US" sz="1600" dirty="0">
                  <a:solidFill>
                    <a:srgbClr val="0078D7">
                      <a:lumMod val="20000"/>
                      <a:lumOff val="80000"/>
                    </a:srgbClr>
                  </a:solidFill>
                </a:rPr>
                <a:t>E</a:t>
              </a:r>
              <a:r>
                <a:rPr lang="en-US" sz="1600" dirty="0" smtClean="0">
                  <a:solidFill>
                    <a:srgbClr val="0078D7">
                      <a:lumMod val="20000"/>
                      <a:lumOff val="80000"/>
                    </a:srgbClr>
                  </a:solidFill>
                </a:rPr>
                <a:t>xisting </a:t>
              </a:r>
              <a:r>
                <a:rPr lang="en-US" sz="1600" dirty="0">
                  <a:solidFill>
                    <a:srgbClr val="0078D7">
                      <a:lumMod val="20000"/>
                      <a:lumOff val="80000"/>
                    </a:srgbClr>
                  </a:solidFill>
                </a:rPr>
                <a:t>C</a:t>
              </a:r>
              <a:r>
                <a:rPr lang="en-US" sz="1600" dirty="0" smtClean="0">
                  <a:solidFill>
                    <a:srgbClr val="0078D7">
                      <a:lumMod val="20000"/>
                      <a:lumOff val="80000"/>
                    </a:srgbClr>
                  </a:solidFill>
                </a:rPr>
                <a:t>ode</a:t>
              </a:r>
              <a:endParaRPr lang="en-US" sz="1600" dirty="0">
                <a:solidFill>
                  <a:srgbClr val="0078D7">
                    <a:lumMod val="20000"/>
                    <a:lumOff val="80000"/>
                  </a:srgbClr>
                </a:solidFill>
              </a:endParaRP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smtClean="0">
                  <a:solidFill>
                    <a:srgbClr val="0078D7">
                      <a:lumMod val="20000"/>
                      <a:lumOff val="80000"/>
                    </a:srgbClr>
                  </a:solidFill>
                </a:rPr>
                <a:t>One SDK + Tooling</a:t>
              </a:r>
              <a:endParaRPr lang="en-US" sz="1600" dirty="0">
                <a:solidFill>
                  <a:srgbClr val="0078D7">
                    <a:lumMod val="20000"/>
                    <a:lumOff val="80000"/>
                  </a:srgbClr>
                </a:solidFill>
              </a:endParaRP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6383" y="4349229"/>
            <a:ext cx="1991309" cy="1432638"/>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316071" y="4347621"/>
            <a:ext cx="2197632" cy="867225"/>
          </a:xfrm>
          <a:prstGeom prst="rect">
            <a:avLst/>
          </a:prstGeom>
          <a:noFill/>
          <a:ln>
            <a:noFill/>
          </a:ln>
        </p:spPr>
      </p:pic>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9" name="TextBox 118"/>
          <p:cNvSpPr txBox="1"/>
          <p:nvPr/>
        </p:nvSpPr>
        <p:spPr>
          <a:xfrm>
            <a:off x="2969148" y="5208992"/>
            <a:ext cx="5920788" cy="664797"/>
          </a:xfrm>
          <a:prstGeom prst="rect">
            <a:avLst/>
          </a:prstGeom>
          <a:noFill/>
        </p:spPr>
        <p:txBody>
          <a:bodyPr wrap="none" lIns="137160" tIns="109728" rIns="137160" bIns="109728" rtlCol="0">
            <a:spAutoFit/>
          </a:bodyPr>
          <a:lstStyle/>
          <a:p>
            <a:pPr>
              <a:lnSpc>
                <a:spcPct val="90000"/>
              </a:lnSpc>
              <a:spcBef>
                <a:spcPts val="600"/>
              </a:spcBef>
            </a:pPr>
            <a:r>
              <a:rPr lang="en-US" sz="3200" dirty="0" smtClean="0">
                <a:solidFill>
                  <a:srgbClr val="0070C0"/>
                </a:solidFill>
                <a:latin typeface="Segoe UI Light" panose="020B0502040204020203" pitchFamily="34" charset="0"/>
                <a:ea typeface="Segoe UI" pitchFamily="34" charset="0"/>
                <a:cs typeface="Segoe UI Light" panose="020B0502040204020203" pitchFamily="34" charset="0"/>
              </a:rPr>
              <a:t>One </a:t>
            </a:r>
            <a:r>
              <a:rPr lang="en-US" sz="3200" dirty="0">
                <a:solidFill>
                  <a:srgbClr val="0070C0"/>
                </a:solidFill>
                <a:latin typeface="Segoe UI Light" panose="020B0502040204020203" pitchFamily="34" charset="0"/>
                <a:ea typeface="Segoe UI" pitchFamily="34" charset="0"/>
                <a:cs typeface="Segoe UI Light" panose="020B0502040204020203" pitchFamily="34" charset="0"/>
              </a:rPr>
              <a:t>Universal Windows Platform</a:t>
            </a:r>
          </a:p>
        </p:txBody>
      </p:sp>
    </p:spTree>
    <p:extLst>
      <p:ext uri="{BB962C8B-B14F-4D97-AF65-F5344CB8AC3E}">
        <p14:creationId xmlns:p14="http://schemas.microsoft.com/office/powerpoint/2010/main" val="1733213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210301"/>
            <a:ext cx="5647787" cy="2437399"/>
          </a:xfrm>
          <a:solidFill>
            <a:srgbClr val="5C2D91">
              <a:alpha val="50196"/>
            </a:srgbClr>
          </a:solidFill>
        </p:spPr>
        <p:txBody>
          <a:bodyPr/>
          <a:lstStyle/>
          <a:p>
            <a:r>
              <a:rPr lang="en-US" dirty="0" smtClean="0"/>
              <a:t>Responsive, Adaptive, Tailored Design</a:t>
            </a:r>
            <a:endParaRPr lang="en-US" dirty="0"/>
          </a:p>
        </p:txBody>
      </p:sp>
    </p:spTree>
    <p:extLst>
      <p:ext uri="{BB962C8B-B14F-4D97-AF65-F5344CB8AC3E}">
        <p14:creationId xmlns:p14="http://schemas.microsoft.com/office/powerpoint/2010/main" val="828530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050060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3546772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140316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GB" dirty="0" smtClean="0"/>
              <a:t>Users love apps that </a:t>
            </a:r>
            <a:br>
              <a:rPr lang="en-GB" dirty="0" smtClean="0"/>
            </a:br>
            <a:r>
              <a:rPr lang="en-GB" dirty="0" smtClean="0"/>
              <a:t>work great on all their devices</a:t>
            </a:r>
            <a:endParaRPr lang="en-GB" dirty="0"/>
          </a:p>
        </p:txBody>
      </p:sp>
    </p:spTree>
    <p:extLst>
      <p:ext uri="{BB962C8B-B14F-4D97-AF65-F5344CB8AC3E}">
        <p14:creationId xmlns:p14="http://schemas.microsoft.com/office/powerpoint/2010/main" val="3196254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Hello devices</a:t>
            </a:r>
            <a:endParaRPr lang="en-US" dirty="0"/>
          </a:p>
        </p:txBody>
      </p:sp>
      <p:sp>
        <p:nvSpPr>
          <p:cNvPr id="2" name="Content Placeholder 1"/>
          <p:cNvSpPr>
            <a:spLocks noGrp="1"/>
          </p:cNvSpPr>
          <p:nvPr>
            <p:ph sz="quarter" idx="10"/>
          </p:nvPr>
        </p:nvSpPr>
        <p:spPr/>
        <p:txBody>
          <a:bodyPr/>
          <a:lstStyle/>
          <a:p>
            <a:endParaRPr lang="en-US"/>
          </a:p>
        </p:txBody>
      </p:sp>
    </p:spTree>
    <p:extLst>
      <p:ext uri="{BB962C8B-B14F-4D97-AF65-F5344CB8AC3E}">
        <p14:creationId xmlns:p14="http://schemas.microsoft.com/office/powerpoint/2010/main" val="1195114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leNewProjec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p:spPr>
      </p:pic>
      <p:sp>
        <p:nvSpPr>
          <p:cNvPr id="6" name="Rectangle 5"/>
          <p:cNvSpPr/>
          <p:nvPr/>
        </p:nvSpPr>
        <p:spPr>
          <a:xfrm>
            <a:off x="11035431" y="200416"/>
            <a:ext cx="1156570" cy="400833"/>
          </a:xfrm>
          <a:prstGeom prst="rect">
            <a:avLst/>
          </a:prstGeom>
          <a:solidFill>
            <a:srgbClr val="EDEF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EFEEF3"/>
              </a:solidFill>
            </a:endParaRPr>
          </a:p>
        </p:txBody>
      </p:sp>
    </p:spTree>
    <p:extLst>
      <p:ext uri="{BB962C8B-B14F-4D97-AF65-F5344CB8AC3E}">
        <p14:creationId xmlns:p14="http://schemas.microsoft.com/office/powerpoint/2010/main" val="747959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type="body" sz="quarter" idx="10"/>
          </p:nvPr>
        </p:nvSpPr>
        <p:spPr>
          <a:xfrm>
            <a:off x="500063" y="3597004"/>
            <a:ext cx="4206671" cy="2098726"/>
          </a:xfrm>
        </p:spPr>
        <p:txBody>
          <a:bodyPr/>
          <a:lstStyle/>
          <a:p>
            <a:r>
              <a:rPr lang="en-US" dirty="0" smtClean="0"/>
              <a:t>A single binary </a:t>
            </a:r>
          </a:p>
          <a:p>
            <a:pPr lvl="1"/>
            <a:r>
              <a:rPr lang="en-US" dirty="0" smtClean="0"/>
              <a:t>Running on any device</a:t>
            </a:r>
          </a:p>
          <a:p>
            <a:pPr lvl="1"/>
            <a:r>
              <a:rPr lang="en-US" dirty="0" smtClean="0"/>
              <a:t>Testing for capabilities</a:t>
            </a:r>
          </a:p>
          <a:p>
            <a:pPr lvl="1"/>
            <a:r>
              <a:rPr lang="en-US" dirty="0" smtClean="0"/>
              <a:t>Adjusting to devices</a:t>
            </a:r>
          </a:p>
        </p:txBody>
      </p:sp>
      <p:grpSp>
        <p:nvGrpSpPr>
          <p:cNvPr id="16" name="Group 15"/>
          <p:cNvGrpSpPr/>
          <p:nvPr/>
        </p:nvGrpSpPr>
        <p:grpSpPr>
          <a:xfrm>
            <a:off x="7014258" y="1945613"/>
            <a:ext cx="4578896" cy="3536188"/>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1945613"/>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rotWithShape="1">
          <a:blip r:embed="rId3"/>
          <a:srcRect l="23597" r="26790" b="78101"/>
          <a:stretch/>
        </p:blipFill>
        <p:spPr>
          <a:xfrm>
            <a:off x="511277" y="1551785"/>
            <a:ext cx="4937760" cy="15097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259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12192000" cy="861237"/>
          </a:xfrm>
          <a:prstGeom prst="rect">
            <a:avLst/>
          </a:prstGeom>
        </p:spPr>
        <p:txBody>
          <a:bodyPr vert="horz" lIns="384048" tIns="1188720" rIns="0" bIns="0" rtlCol="0" anchor="b" anchorCtr="0">
            <a:noAutofit/>
          </a:bodyPr>
          <a:lstStyle>
            <a:lvl1pPr algn="l" defTabSz="914377" rtl="0" eaLnBrk="1" latinLnBrk="0" hangingPunct="1">
              <a:lnSpc>
                <a:spcPct val="90000"/>
              </a:lnSpc>
              <a:spcBef>
                <a:spcPct val="0"/>
              </a:spcBef>
              <a:buNone/>
              <a:defRPr sz="7200" b="1" kern="1200">
                <a:solidFill>
                  <a:schemeClr val="bg1"/>
                </a:solidFill>
                <a:latin typeface="+mj-lt"/>
                <a:ea typeface="+mj-ea"/>
                <a:cs typeface="+mj-cs"/>
              </a:defRPr>
            </a:lvl1pPr>
          </a:lstStyle>
          <a:p>
            <a:r>
              <a:rPr lang="en-US" sz="4800" dirty="0" smtClean="0"/>
              <a:t>What’s this about?</a:t>
            </a:r>
            <a:endParaRPr lang="en-US" sz="4800" dirty="0"/>
          </a:p>
        </p:txBody>
      </p:sp>
      <p:sp>
        <p:nvSpPr>
          <p:cNvPr id="7" name="Rectangle 6"/>
          <p:cNvSpPr/>
          <p:nvPr/>
        </p:nvSpPr>
        <p:spPr>
          <a:xfrm>
            <a:off x="534100" y="1285683"/>
            <a:ext cx="10698480" cy="4708981"/>
          </a:xfrm>
          <a:prstGeom prst="rect">
            <a:avLst/>
          </a:prstGeom>
        </p:spPr>
        <p:txBody>
          <a:bodyPr>
            <a:spAutoFit/>
          </a:bodyPr>
          <a:lstStyle/>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Microsoft </a:t>
            </a:r>
            <a:r>
              <a:rPr lang="en-US" sz="4000" b="1" dirty="0" smtClean="0">
                <a:solidFill>
                  <a:schemeClr val="bg1"/>
                </a:solidFill>
                <a:latin typeface="+mj-lt"/>
                <a:ea typeface="+mj-ea"/>
                <a:cs typeface="+mj-cs"/>
              </a:rPr>
              <a:t>looking to build buzz in </a:t>
            </a:r>
            <a:r>
              <a:rPr lang="en-US" sz="4000" b="1" dirty="0">
                <a:solidFill>
                  <a:schemeClr val="bg1"/>
                </a:solidFill>
                <a:latin typeface="+mj-lt"/>
                <a:ea typeface="+mj-ea"/>
                <a:cs typeface="+mj-cs"/>
              </a:rPr>
              <a:t>the developer community around Windows </a:t>
            </a:r>
            <a:r>
              <a:rPr lang="en-US" sz="4000" b="1" dirty="0" smtClean="0">
                <a:solidFill>
                  <a:schemeClr val="bg1"/>
                </a:solidFill>
                <a:latin typeface="+mj-lt"/>
                <a:ea typeface="+mj-ea"/>
                <a:cs typeface="+mj-cs"/>
              </a:rPr>
              <a:t>10</a:t>
            </a:r>
          </a:p>
          <a:p>
            <a:pPr marL="342900" lvl="1" indent="-342900">
              <a:spcAft>
                <a:spcPts val="1200"/>
              </a:spcAft>
              <a:buFont typeface="Arial" panose="020B0604020202020204" pitchFamily="34" charset="0"/>
              <a:buChar char="•"/>
            </a:pPr>
            <a:r>
              <a:rPr lang="en-US" sz="4000" b="1" dirty="0" smtClean="0">
                <a:solidFill>
                  <a:schemeClr val="bg1"/>
                </a:solidFill>
                <a:latin typeface="+mj-lt"/>
                <a:ea typeface="+mj-ea"/>
                <a:cs typeface="+mj-cs"/>
              </a:rPr>
              <a:t>Introductory </a:t>
            </a:r>
            <a:r>
              <a:rPr lang="en-US" sz="4000" b="1" dirty="0">
                <a:solidFill>
                  <a:schemeClr val="bg1"/>
                </a:solidFill>
                <a:latin typeface="+mj-lt"/>
                <a:ea typeface="+mj-ea"/>
                <a:cs typeface="+mj-cs"/>
              </a:rPr>
              <a:t>content and train the trainer resources </a:t>
            </a:r>
            <a:r>
              <a:rPr lang="en-US" sz="4000" b="1" dirty="0" smtClean="0">
                <a:solidFill>
                  <a:schemeClr val="bg1"/>
                </a:solidFill>
                <a:latin typeface="+mj-lt"/>
                <a:ea typeface="+mj-ea"/>
                <a:cs typeface="+mj-cs"/>
              </a:rPr>
              <a:t>provided to us and others</a:t>
            </a:r>
          </a:p>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Subway Box </a:t>
            </a:r>
            <a:r>
              <a:rPr lang="en-US" sz="4000" b="1" dirty="0" smtClean="0">
                <a:solidFill>
                  <a:schemeClr val="bg1"/>
                </a:solidFill>
                <a:latin typeface="+mj-lt"/>
                <a:ea typeface="+mj-ea"/>
                <a:cs typeface="+mj-cs"/>
              </a:rPr>
              <a:t>lunches bartered in exchange for delivering 30 minutes of Windows 10 content *</a:t>
            </a:r>
            <a:endParaRPr lang="en-US" sz="4000" b="1" dirty="0">
              <a:solidFill>
                <a:schemeClr val="bg1"/>
              </a:solidFill>
              <a:latin typeface="+mj-lt"/>
              <a:ea typeface="+mj-ea"/>
              <a:cs typeface="+mj-cs"/>
            </a:endParaRPr>
          </a:p>
        </p:txBody>
      </p:sp>
    </p:spTree>
    <p:extLst>
      <p:ext uri="{BB962C8B-B14F-4D97-AF65-F5344CB8AC3E}">
        <p14:creationId xmlns:p14="http://schemas.microsoft.com/office/powerpoint/2010/main" val="419393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t>
            </a:r>
            <a:r>
              <a:rPr lang="en-US" dirty="0" smtClean="0"/>
              <a:t>Extensions / SDKs</a:t>
            </a:r>
            <a:endParaRPr lang="en-US" dirty="0"/>
          </a:p>
        </p:txBody>
      </p:sp>
      <p:sp>
        <p:nvSpPr>
          <p:cNvPr id="3" name="Text Placeholder 2"/>
          <p:cNvSpPr>
            <a:spLocks noGrp="1"/>
          </p:cNvSpPr>
          <p:nvPr>
            <p:ph type="body" sz="quarter" idx="10"/>
          </p:nvPr>
        </p:nvSpPr>
        <p:spPr/>
        <p:txBody>
          <a:bodyPr/>
          <a:lstStyle/>
          <a:p>
            <a:r>
              <a:rPr lang="en-US" dirty="0" smtClean="0"/>
              <a:t>Device-specific API</a:t>
            </a:r>
            <a:endParaRPr lang="en-GB" dirty="0"/>
          </a:p>
          <a:p>
            <a:pPr lvl="1"/>
            <a:r>
              <a:rPr lang="en-GB" dirty="0" smtClean="0"/>
              <a:t>Family-specific capabilities</a:t>
            </a:r>
          </a:p>
          <a:p>
            <a:pPr lvl="1"/>
            <a:r>
              <a:rPr lang="en-GB" dirty="0" smtClean="0"/>
              <a:t>Compatible across devices</a:t>
            </a:r>
          </a:p>
          <a:p>
            <a:pPr lvl="1"/>
            <a:r>
              <a:rPr lang="en-GB" dirty="0" smtClean="0"/>
              <a:t>Unique update cadence</a:t>
            </a:r>
            <a:endParaRPr lang="en-GB" dirty="0"/>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a:t>extension</a:t>
            </a:r>
            <a:endParaRPr lang="en-US" sz="2000" dirty="0" smtClean="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a:t>extension</a:t>
            </a:r>
            <a:endParaRPr lang="en-US" sz="2000" dirty="0" smtClean="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extension</a:t>
            </a:r>
            <a:endParaRPr lang="en-US" sz="2000" dirty="0" smtClean="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36" name="Picture 35"/>
          <p:cNvPicPr>
            <a:picLocks noChangeAspect="1"/>
          </p:cNvPicPr>
          <p:nvPr/>
        </p:nvPicPr>
        <p:blipFill rotWithShape="1">
          <a:blip r:embed="rId3"/>
          <a:srcRect b="36737"/>
          <a:stretch/>
        </p:blipFill>
        <p:spPr>
          <a:xfrm>
            <a:off x="505849" y="3794299"/>
            <a:ext cx="6066642" cy="2652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55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500063" y="3230881"/>
            <a:ext cx="11326177" cy="426719"/>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6088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One simple, unified, integrated development environment</a:t>
            </a:r>
            <a:endParaRPr lang="en-US" dirty="0"/>
          </a:p>
        </p:txBody>
      </p:sp>
    </p:spTree>
    <p:extLst>
      <p:ext uri="{BB962C8B-B14F-4D97-AF65-F5344CB8AC3E}">
        <p14:creationId xmlns:p14="http://schemas.microsoft.com/office/powerpoint/2010/main" val="38096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8241" y="3601845"/>
            <a:ext cx="5529524" cy="123013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 name="Title 1"/>
          <p:cNvSpPr>
            <a:spLocks noGrp="1"/>
          </p:cNvSpPr>
          <p:nvPr>
            <p:ph type="title"/>
          </p:nvPr>
        </p:nvSpPr>
        <p:spPr/>
        <p:txBody>
          <a:bodyPr/>
          <a:lstStyle/>
          <a:p>
            <a:r>
              <a:rPr lang="en-US" dirty="0" smtClean="0"/>
              <a:t>Visual Studio 2015 Editions</a:t>
            </a:r>
            <a:endParaRPr lang="en-US" dirty="0"/>
          </a:p>
        </p:txBody>
      </p:sp>
      <p:sp>
        <p:nvSpPr>
          <p:cNvPr id="3" name="Text Placeholder 2"/>
          <p:cNvSpPr>
            <a:spLocks noGrp="1"/>
          </p:cNvSpPr>
          <p:nvPr>
            <p:ph type="body" sz="quarter" idx="10"/>
          </p:nvPr>
        </p:nvSpPr>
        <p:spPr>
          <a:xfrm>
            <a:off x="257174" y="1204913"/>
            <a:ext cx="11934825" cy="5653087"/>
          </a:xfrm>
        </p:spPr>
        <p:txBody>
          <a:bodyPr/>
          <a:lstStyle/>
          <a:p>
            <a:r>
              <a:rPr lang="en-US" dirty="0" smtClean="0"/>
              <a:t>Enterprise</a:t>
            </a:r>
          </a:p>
          <a:p>
            <a:pPr lvl="1"/>
            <a:r>
              <a:rPr lang="en-US" dirty="0" smtClean="0"/>
              <a:t>Architecture Modeling, Diagnostics, VSO/ALM &amp; Release Management</a:t>
            </a:r>
          </a:p>
          <a:p>
            <a:r>
              <a:rPr lang="en-US" dirty="0" smtClean="0"/>
              <a:t>Professional</a:t>
            </a:r>
          </a:p>
          <a:p>
            <a:pPr lvl="1"/>
            <a:r>
              <a:rPr lang="en-US" dirty="0" smtClean="0"/>
              <a:t>Architecture Validation, VSO/ALM &amp; Feedback Management</a:t>
            </a:r>
          </a:p>
          <a:p>
            <a:r>
              <a:rPr lang="en-US" dirty="0" smtClean="0"/>
              <a:t>Community Editions</a:t>
            </a:r>
          </a:p>
          <a:p>
            <a:pPr lvl="1"/>
            <a:r>
              <a:rPr lang="en-US" dirty="0" smtClean="0"/>
              <a:t>Visual Studio Professional Edition</a:t>
            </a:r>
          </a:p>
          <a:p>
            <a:endParaRPr lang="en-US" dirty="0"/>
          </a:p>
        </p:txBody>
      </p:sp>
    </p:spTree>
    <p:extLst>
      <p:ext uri="{BB962C8B-B14F-4D97-AF65-F5344CB8AC3E}">
        <p14:creationId xmlns:p14="http://schemas.microsoft.com/office/powerpoint/2010/main" val="176798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can use Visual Studio Community?</a:t>
            </a:r>
            <a:endParaRPr lang="en-US" dirty="0"/>
          </a:p>
        </p:txBody>
      </p:sp>
      <p:sp>
        <p:nvSpPr>
          <p:cNvPr id="3" name="Text Placeholder 2"/>
          <p:cNvSpPr>
            <a:spLocks noGrp="1"/>
          </p:cNvSpPr>
          <p:nvPr>
            <p:ph type="body" sz="quarter" idx="10"/>
          </p:nvPr>
        </p:nvSpPr>
        <p:spPr>
          <a:xfrm>
            <a:off x="257174" y="1283569"/>
            <a:ext cx="11934825" cy="5653087"/>
          </a:xfrm>
        </p:spPr>
        <p:txBody>
          <a:bodyPr/>
          <a:lstStyle/>
          <a:p>
            <a:pPr>
              <a:spcBef>
                <a:spcPts val="0"/>
              </a:spcBef>
            </a:pPr>
            <a:r>
              <a:rPr lang="en-US" sz="2800" dirty="0" smtClean="0"/>
              <a:t>Individual Developers</a:t>
            </a:r>
            <a:endParaRPr lang="en-US" sz="2800" dirty="0"/>
          </a:p>
          <a:p>
            <a:pPr marL="571500" indent="-571500">
              <a:spcBef>
                <a:spcPts val="0"/>
              </a:spcBef>
              <a:buFont typeface="Arial" panose="020B0604020202020204" pitchFamily="34" charset="0"/>
              <a:buChar char="•"/>
            </a:pPr>
            <a:r>
              <a:rPr lang="en-US" sz="2400" dirty="0"/>
              <a:t>Any individual developer can use Visual Studio Community to create their own free or paid apps.</a:t>
            </a:r>
          </a:p>
          <a:p>
            <a:r>
              <a:rPr lang="en-US" sz="2800" dirty="0" smtClean="0"/>
              <a:t>Organizations</a:t>
            </a:r>
            <a:endParaRPr lang="en-US" sz="2800" dirty="0"/>
          </a:p>
          <a:p>
            <a:pPr marL="571500" indent="-571500">
              <a:spcBef>
                <a:spcPts val="0"/>
              </a:spcBef>
              <a:buFont typeface="Arial" panose="020B0604020202020204" pitchFamily="34" charset="0"/>
              <a:buChar char="•"/>
            </a:pPr>
            <a:r>
              <a:rPr lang="en-US" sz="2400" dirty="0" smtClean="0"/>
              <a:t>Unlimited </a:t>
            </a:r>
            <a:r>
              <a:rPr lang="en-US" sz="2400" dirty="0"/>
              <a:t>number of users </a:t>
            </a:r>
            <a:r>
              <a:rPr lang="en-US" sz="2400" dirty="0" smtClean="0"/>
              <a:t>can </a:t>
            </a:r>
            <a:r>
              <a:rPr lang="en-US" sz="2400" dirty="0"/>
              <a:t>use Visual Studio Community </a:t>
            </a:r>
            <a:r>
              <a:rPr lang="en-US" sz="2400" dirty="0" smtClean="0"/>
              <a:t>in </a:t>
            </a:r>
            <a:r>
              <a:rPr lang="en-US" sz="2400" dirty="0"/>
              <a:t>a classroom learning environment, for academic research, or for </a:t>
            </a:r>
            <a:r>
              <a:rPr lang="en-US" sz="2400" dirty="0" smtClean="0"/>
              <a:t>open </a:t>
            </a:r>
            <a:r>
              <a:rPr lang="en-US" sz="2400" dirty="0"/>
              <a:t>source projects.</a:t>
            </a:r>
          </a:p>
          <a:p>
            <a:r>
              <a:rPr lang="en-US" sz="2800" dirty="0" smtClean="0"/>
              <a:t>Non-enterprise organizations</a:t>
            </a:r>
          </a:p>
          <a:p>
            <a:pPr marL="571500" indent="-571500">
              <a:spcBef>
                <a:spcPts val="0"/>
              </a:spcBef>
              <a:buFont typeface="Arial" panose="020B0604020202020204" pitchFamily="34" charset="0"/>
              <a:buChar char="•"/>
            </a:pPr>
            <a:r>
              <a:rPr lang="en-US" sz="2400" dirty="0"/>
              <a:t>Up to 5 users can use Visual Studio Community. </a:t>
            </a:r>
          </a:p>
          <a:p>
            <a:r>
              <a:rPr lang="en-US" sz="2800" dirty="0" smtClean="0"/>
              <a:t>Enterprise organizations</a:t>
            </a:r>
          </a:p>
          <a:p>
            <a:pPr marL="342900" indent="-342900">
              <a:spcBef>
                <a:spcPts val="0"/>
              </a:spcBef>
              <a:buFont typeface="Arial" panose="020B0604020202020204" pitchFamily="34" charset="0"/>
              <a:buChar char="•"/>
            </a:pPr>
            <a:r>
              <a:rPr lang="en-US" sz="2400" dirty="0"/>
              <a:t>No use is permitted beyond the open source, academic research, and classroom learning environment scenarios described above.</a:t>
            </a:r>
          </a:p>
        </p:txBody>
      </p:sp>
    </p:spTree>
    <p:extLst>
      <p:ext uri="{BB962C8B-B14F-4D97-AF65-F5344CB8AC3E}">
        <p14:creationId xmlns:p14="http://schemas.microsoft.com/office/powerpoint/2010/main" val="4034638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Traditional Microsoft technologies are not the only way to create Windows apps</a:t>
            </a:r>
            <a:endParaRPr lang="en-US" dirty="0"/>
          </a:p>
        </p:txBody>
      </p:sp>
    </p:spTree>
    <p:extLst>
      <p:ext uri="{BB962C8B-B14F-4D97-AF65-F5344CB8AC3E}">
        <p14:creationId xmlns:p14="http://schemas.microsoft.com/office/powerpoint/2010/main" val="281285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1793" y="4736942"/>
            <a:ext cx="10995991" cy="10304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Windows 10</a:t>
            </a:r>
          </a:p>
          <a:p>
            <a:pPr algn="ctr">
              <a:lnSpc>
                <a:spcPct val="90000"/>
              </a:lnSpc>
              <a:spcBef>
                <a:spcPts val="600"/>
              </a:spcBef>
            </a:pPr>
            <a:r>
              <a:rPr lang="en-US" sz="1400" dirty="0" smtClean="0"/>
              <a:t>operating system</a:t>
            </a:r>
          </a:p>
        </p:txBody>
      </p:sp>
      <p:grpSp>
        <p:nvGrpSpPr>
          <p:cNvPr id="7" name="Group 6"/>
          <p:cNvGrpSpPr/>
          <p:nvPr/>
        </p:nvGrpSpPr>
        <p:grpSpPr>
          <a:xfrm>
            <a:off x="7288083" y="1008403"/>
            <a:ext cx="4317507" cy="234827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b" anchorCtr="0" forceAA="0" compatLnSpc="1">
              <a:prstTxWarp prst="textNoShape">
                <a:avLst/>
              </a:prstTxWarp>
              <a:noAutofit/>
            </a:bodyPr>
            <a:lstStyle/>
            <a:p>
              <a:pPr algn="ctr">
                <a:lnSpc>
                  <a:spcPct val="90000"/>
                </a:lnSpc>
                <a:spcBef>
                  <a:spcPts val="600"/>
                </a:spcBef>
              </a:pPr>
              <a:r>
                <a:rPr lang="en-US" sz="2400" dirty="0" smtClean="0">
                  <a:solidFill>
                    <a:schemeClr val="tx2"/>
                  </a:solidFill>
                </a:rPr>
                <a:t>Bridging technologies</a:t>
              </a: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Win32</a:t>
                </a:r>
                <a:endParaRPr lang="en-US" sz="2400" dirty="0" smtClean="0"/>
              </a:p>
              <a:p>
                <a:pPr algn="ctr">
                  <a:lnSpc>
                    <a:spcPct val="90000"/>
                  </a:lnSpc>
                  <a:spcBef>
                    <a:spcPts val="600"/>
                  </a:spcBef>
                </a:pPr>
                <a:r>
                  <a:rPr lang="en-US" sz="1400" dirty="0" smtClean="0"/>
                  <a:t>desktop</a:t>
                </a:r>
                <a:endParaRPr lang="en-US" sz="2400" dirty="0" smtClean="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Web</a:t>
                </a:r>
                <a:endParaRPr lang="en-US" sz="2400" dirty="0" smtClean="0"/>
              </a:p>
              <a:p>
                <a:pPr algn="ctr">
                  <a:lnSpc>
                    <a:spcPct val="90000"/>
                  </a:lnSpc>
                  <a:spcBef>
                    <a:spcPts val="600"/>
                  </a:spcBef>
                </a:pPr>
                <a:r>
                  <a:rPr lang="en-US" sz="1400" dirty="0" smtClean="0"/>
                  <a:t>hosted</a:t>
                </a:r>
                <a:endParaRPr lang="en-US" sz="2400" dirty="0" smtClean="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Java</a:t>
                </a:r>
              </a:p>
              <a:p>
                <a:pPr algn="ctr">
                  <a:lnSpc>
                    <a:spcPct val="90000"/>
                  </a:lnSpc>
                  <a:spcBef>
                    <a:spcPts val="600"/>
                  </a:spcBef>
                </a:pPr>
                <a:r>
                  <a:rPr lang="en-US" sz="1400" dirty="0" smtClean="0"/>
                  <a:t>Android</a:t>
                </a:r>
                <a:endParaRPr lang="en-US" sz="2400" dirty="0" smtClean="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err="1" smtClean="0"/>
                  <a:t>Obj.C</a:t>
                </a:r>
                <a:endParaRPr lang="en-US" sz="2000" dirty="0" smtClean="0"/>
              </a:p>
              <a:p>
                <a:pPr algn="ctr">
                  <a:lnSpc>
                    <a:spcPct val="90000"/>
                  </a:lnSpc>
                  <a:spcBef>
                    <a:spcPts val="600"/>
                  </a:spcBef>
                </a:pPr>
                <a:r>
                  <a:rPr lang="en-US" sz="1400" dirty="0" smtClean="0"/>
                  <a:t>iOS</a:t>
                </a:r>
                <a:endParaRPr lang="en-US" sz="2400" dirty="0" smtClean="0"/>
              </a:p>
            </p:txBody>
          </p:sp>
        </p:grpSp>
      </p:grpSp>
      <p:grpSp>
        <p:nvGrpSpPr>
          <p:cNvPr id="3" name="Group 2"/>
          <p:cNvGrpSpPr/>
          <p:nvPr/>
        </p:nvGrpSpPr>
        <p:grpSpPr>
          <a:xfrm>
            <a:off x="3938035" y="1008403"/>
            <a:ext cx="7667555" cy="3594295"/>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a:p>
              <a:pPr algn="ctr">
                <a:lnSpc>
                  <a:spcPct val="90000"/>
                </a:lnSpc>
                <a:spcBef>
                  <a:spcPts val="600"/>
                </a:spcBef>
              </a:pPr>
              <a:r>
                <a:rPr lang="en-US" sz="1400" dirty="0" smtClean="0"/>
                <a:t>&amp; CX</a:t>
              </a:r>
              <a:endParaRPr lang="en-US" sz="2400" dirty="0" smtClean="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XAML</a:t>
              </a:r>
            </a:p>
          </p:txBody>
        </p:sp>
      </p:grpSp>
      <p:grpSp>
        <p:nvGrpSpPr>
          <p:cNvPr id="2" name="Group 1"/>
          <p:cNvGrpSpPr/>
          <p:nvPr/>
        </p:nvGrpSpPr>
        <p:grpSpPr>
          <a:xfrm>
            <a:off x="609601" y="1008403"/>
            <a:ext cx="3204427" cy="3594295"/>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runtime</a:t>
              </a:r>
              <a:endParaRPr lang="en-US" sz="2400" dirty="0" smtClean="0"/>
            </a:p>
          </p:txBody>
        </p:sp>
      </p:grpSp>
    </p:spTree>
    <p:extLst>
      <p:ext uri="{BB962C8B-B14F-4D97-AF65-F5344CB8AC3E}">
        <p14:creationId xmlns:p14="http://schemas.microsoft.com/office/powerpoint/2010/main" val="51635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Let’s talk about bridge technologies</a:t>
            </a:r>
            <a:endParaRPr lang="en-US" dirty="0"/>
          </a:p>
        </p:txBody>
      </p:sp>
      <p:sp>
        <p:nvSpPr>
          <p:cNvPr id="4" name="Text Placeholder 3"/>
          <p:cNvSpPr>
            <a:spLocks noGrp="1"/>
          </p:cNvSpPr>
          <p:nvPr>
            <p:ph type="body" sz="quarter" idx="10"/>
          </p:nvPr>
        </p:nvSpPr>
        <p:spPr/>
        <p:txBody>
          <a:bodyPr vert="horz" lIns="137160" tIns="109728" rIns="137160" bIns="109728" rtlCol="0" anchor="t">
            <a:noAutofit/>
          </a:bodyPr>
          <a:lstStyle/>
          <a:p>
            <a:r>
              <a:rPr lang="en-US" sz="3200" dirty="0"/>
              <a:t>Objective-C</a:t>
            </a:r>
          </a:p>
          <a:p>
            <a:pPr lvl="1"/>
            <a:r>
              <a:rPr lang="en-US" sz="1800" dirty="0"/>
              <a:t>At Build we announced iOS code can be reused in a Windows app</a:t>
            </a:r>
          </a:p>
          <a:p>
            <a:r>
              <a:rPr lang="en-US" sz="3200" dirty="0"/>
              <a:t>Android</a:t>
            </a:r>
          </a:p>
          <a:p>
            <a:pPr lvl="1"/>
            <a:r>
              <a:rPr lang="en-US" sz="1800" dirty="0"/>
              <a:t>At Build we announced Android code can be reused in a Windows app to run on Windows Phone</a:t>
            </a:r>
          </a:p>
          <a:p>
            <a:r>
              <a:rPr lang="en-US" sz="3200" dirty="0"/>
              <a:t>Web</a:t>
            </a:r>
          </a:p>
          <a:p>
            <a:pPr lvl="1"/>
            <a:r>
              <a:rPr lang="en-US" sz="1800" dirty="0"/>
              <a:t>At Build we announced web sites can be wrapped to run on Windows </a:t>
            </a:r>
          </a:p>
          <a:p>
            <a:r>
              <a:rPr lang="en-US" sz="3200" dirty="0"/>
              <a:t>Win32</a:t>
            </a:r>
          </a:p>
          <a:p>
            <a:pPr lvl="1"/>
            <a:r>
              <a:rPr lang="en-US" sz="1800" dirty="0"/>
              <a:t>At Build we announced that Classic Windows Apps (CWA) can be packaged as an </a:t>
            </a:r>
            <a:r>
              <a:rPr lang="en-US" sz="1800" dirty="0" err="1"/>
              <a:t>Appx</a:t>
            </a:r>
            <a:endParaRPr lang="en-US" sz="1800" dirty="0"/>
          </a:p>
        </p:txBody>
      </p:sp>
    </p:spTree>
    <p:extLst>
      <p:ext uri="{BB962C8B-B14F-4D97-AF65-F5344CB8AC3E}">
        <p14:creationId xmlns:p14="http://schemas.microsoft.com/office/powerpoint/2010/main" val="945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Bridges bring more apps </a:t>
            </a:r>
            <a:br>
              <a:rPr lang="en-US" dirty="0" smtClean="0"/>
            </a:br>
            <a:r>
              <a:rPr lang="en-US" dirty="0" smtClean="0"/>
              <a:t>to the Windows platform</a:t>
            </a:r>
            <a:endParaRPr lang="en-US" dirty="0"/>
          </a:p>
        </p:txBody>
      </p:sp>
    </p:spTree>
    <p:extLst>
      <p:ext uri="{BB962C8B-B14F-4D97-AF65-F5344CB8AC3E}">
        <p14:creationId xmlns:p14="http://schemas.microsoft.com/office/powerpoint/2010/main" val="224436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Installing Windows 10</a:t>
            </a:r>
            <a:endParaRPr lang="en-US" dirty="0"/>
          </a:p>
        </p:txBody>
      </p:sp>
    </p:spTree>
    <p:extLst>
      <p:ext uri="{BB962C8B-B14F-4D97-AF65-F5344CB8AC3E}">
        <p14:creationId xmlns:p14="http://schemas.microsoft.com/office/powerpoint/2010/main" val="2842506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342" y="1278800"/>
            <a:ext cx="10751313" cy="2695311"/>
          </a:xfrm>
        </p:spPr>
        <p:txBody>
          <a:bodyPr/>
          <a:lstStyle/>
          <a:p>
            <a:pPr algn="ctr"/>
            <a:r>
              <a:rPr lang="en-US" sz="4800" dirty="0"/>
              <a:t>Spread the word and the mayo.</a:t>
            </a:r>
          </a:p>
        </p:txBody>
      </p:sp>
      <p:pic>
        <p:nvPicPr>
          <p:cNvPr id="1026" name="Picture 2" descr="Windows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38" y="861011"/>
            <a:ext cx="2682889"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585" y="861011"/>
            <a:ext cx="2301564"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b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6886" y="883263"/>
            <a:ext cx="2083668"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51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a:t>the preview only if </a:t>
            </a:r>
            <a:r>
              <a:rPr lang="en-US" dirty="0" smtClean="0"/>
              <a:t>you…</a:t>
            </a:r>
            <a:r>
              <a:rPr lang="en-US" dirty="0"/>
              <a:t/>
            </a:r>
            <a:br>
              <a:rPr lang="en-US" dirty="0"/>
            </a:br>
            <a:endParaRPr lang="en-US" dirty="0"/>
          </a:p>
        </p:txBody>
      </p:sp>
      <p:sp>
        <p:nvSpPr>
          <p:cNvPr id="3" name="Text Placeholder 2"/>
          <p:cNvSpPr>
            <a:spLocks noGrp="1"/>
          </p:cNvSpPr>
          <p:nvPr>
            <p:ph type="body" sz="quarter" idx="10"/>
          </p:nvPr>
        </p:nvSpPr>
        <p:spPr>
          <a:xfrm>
            <a:off x="257174" y="1204913"/>
            <a:ext cx="11887200" cy="5653087"/>
          </a:xfrm>
        </p:spPr>
        <p:txBody>
          <a:bodyPr/>
          <a:lstStyle/>
          <a:p>
            <a:r>
              <a:rPr lang="en-US" sz="2400" dirty="0" smtClean="0"/>
              <a:t>Want </a:t>
            </a:r>
            <a:r>
              <a:rPr lang="en-US" sz="2400" dirty="0"/>
              <a:t>to try out software that’s still in development and like sharing your opinion about it.</a:t>
            </a:r>
          </a:p>
          <a:p>
            <a:r>
              <a:rPr lang="en-US" sz="2400" dirty="0" smtClean="0"/>
              <a:t>Don’t </a:t>
            </a:r>
            <a:r>
              <a:rPr lang="en-US" sz="2400" dirty="0"/>
              <a:t>mind lots of updates or a UI design that might change significantly over time.</a:t>
            </a:r>
          </a:p>
          <a:p>
            <a:r>
              <a:rPr lang="en-US" sz="2400" dirty="0" smtClean="0"/>
              <a:t>Know </a:t>
            </a:r>
            <a:r>
              <a:rPr lang="en-US" sz="2400" dirty="0"/>
              <a:t>your way around a PC and feel comfortable troubleshooting problems, backing up data, formatting a hard drive, installing an operating system from scratch, or restoring your old one if necessary.</a:t>
            </a:r>
          </a:p>
          <a:p>
            <a:r>
              <a:rPr lang="en-US" sz="2400" dirty="0" smtClean="0"/>
              <a:t>Know </a:t>
            </a:r>
            <a:r>
              <a:rPr lang="en-US" sz="2400" dirty="0"/>
              <a:t>what an ISO file is and how to use it.</a:t>
            </a:r>
          </a:p>
          <a:p>
            <a:r>
              <a:rPr lang="en-US" sz="2400" dirty="0" smtClean="0"/>
              <a:t>Aren't </a:t>
            </a:r>
            <a:r>
              <a:rPr lang="en-US" sz="2400" dirty="0"/>
              <a:t>installing it on your everyday computer</a:t>
            </a:r>
            <a:r>
              <a:rPr lang="en-US" sz="2400" dirty="0" smtClean="0"/>
              <a:t>.</a:t>
            </a:r>
          </a:p>
          <a:p>
            <a:r>
              <a:rPr lang="en-US" sz="2400" dirty="0" smtClean="0"/>
              <a:t>Can’t </a:t>
            </a:r>
            <a:r>
              <a:rPr lang="en-US" sz="2400" smtClean="0"/>
              <a:t>wait until the Windows </a:t>
            </a:r>
            <a:r>
              <a:rPr lang="en-US" sz="2400" dirty="0" smtClean="0"/>
              <a:t>10 official release </a:t>
            </a:r>
            <a:r>
              <a:rPr lang="en-US" sz="2400" smtClean="0"/>
              <a:t>date on </a:t>
            </a:r>
            <a:r>
              <a:rPr lang="en-US" sz="2400" dirty="0" smtClean="0"/>
              <a:t>July 29</a:t>
            </a:r>
            <a:r>
              <a:rPr lang="en-US" sz="2400" baseline="30000" dirty="0" smtClean="0"/>
              <a:t>th</a:t>
            </a:r>
            <a:endParaRPr lang="en-US" sz="2400" dirty="0" smtClean="0"/>
          </a:p>
          <a:p>
            <a:endParaRPr lang="en-US" sz="2400" dirty="0"/>
          </a:p>
        </p:txBody>
      </p:sp>
    </p:spTree>
    <p:extLst>
      <p:ext uri="{BB962C8B-B14F-4D97-AF65-F5344CB8AC3E}">
        <p14:creationId xmlns:p14="http://schemas.microsoft.com/office/powerpoint/2010/main" val="163677456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Hyper-V is a Great Option</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726" t="20672" r="39354" b="26408"/>
          <a:stretch/>
        </p:blipFill>
        <p:spPr bwMode="auto">
          <a:xfrm>
            <a:off x="6373998" y="1426616"/>
            <a:ext cx="4965405"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20776" r="39011" b="29405"/>
          <a:stretch/>
        </p:blipFill>
        <p:spPr bwMode="auto">
          <a:xfrm>
            <a:off x="666529" y="1426616"/>
            <a:ext cx="5284383"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703707" y="5607472"/>
            <a:ext cx="4305987" cy="646331"/>
          </a:xfrm>
          <a:prstGeom prst="rect">
            <a:avLst/>
          </a:prstGeom>
        </p:spPr>
        <p:txBody>
          <a:bodyPr wrap="none">
            <a:spAutoFit/>
          </a:bodyPr>
          <a:lstStyle/>
          <a:p>
            <a:r>
              <a:rPr lang="en-US" sz="3600" dirty="0">
                <a:hlinkClick r:id="rId4"/>
              </a:rPr>
              <a:t>http://</a:t>
            </a:r>
            <a:r>
              <a:rPr lang="en-US" sz="3600" dirty="0" smtClean="0">
                <a:hlinkClick r:id="rId4"/>
              </a:rPr>
              <a:t>bit.ly/1pH8dUe</a:t>
            </a:r>
            <a:endParaRPr lang="en-US" sz="3600" dirty="0"/>
          </a:p>
        </p:txBody>
      </p:sp>
      <p:sp>
        <p:nvSpPr>
          <p:cNvPr id="5" name="Rectangle 4"/>
          <p:cNvSpPr/>
          <p:nvPr/>
        </p:nvSpPr>
        <p:spPr>
          <a:xfrm>
            <a:off x="1219847" y="5607472"/>
            <a:ext cx="4177747" cy="646331"/>
          </a:xfrm>
          <a:prstGeom prst="rect">
            <a:avLst/>
          </a:prstGeom>
        </p:spPr>
        <p:txBody>
          <a:bodyPr wrap="none">
            <a:spAutoFit/>
          </a:bodyPr>
          <a:lstStyle/>
          <a:p>
            <a:r>
              <a:rPr lang="en-US" sz="3600" dirty="0">
                <a:hlinkClick r:id="rId5"/>
              </a:rPr>
              <a:t>http://</a:t>
            </a:r>
            <a:r>
              <a:rPr lang="en-US" sz="3600" dirty="0" smtClean="0">
                <a:hlinkClick r:id="rId5"/>
              </a:rPr>
              <a:t>bit.ly/1F4GF2g</a:t>
            </a:r>
            <a:endParaRPr lang="en-US" sz="3600" dirty="0"/>
          </a:p>
        </p:txBody>
      </p:sp>
    </p:spTree>
    <p:extLst>
      <p:ext uri="{BB962C8B-B14F-4D97-AF65-F5344CB8AC3E}">
        <p14:creationId xmlns:p14="http://schemas.microsoft.com/office/powerpoint/2010/main" val="237154136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is Another Great Option!</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38" t="19409" r="42498" b="30739"/>
          <a:stretch/>
        </p:blipFill>
        <p:spPr bwMode="auto">
          <a:xfrm>
            <a:off x="889033" y="1444920"/>
            <a:ext cx="5248242" cy="4365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s://account.incentive-inc.com/$2/file/images/support/tutorials/azure-i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900" y="2663939"/>
            <a:ext cx="5486400" cy="19844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30826" y="5896748"/>
            <a:ext cx="4364656" cy="646331"/>
          </a:xfrm>
          <a:prstGeom prst="rect">
            <a:avLst/>
          </a:prstGeom>
        </p:spPr>
        <p:txBody>
          <a:bodyPr wrap="none">
            <a:spAutoFit/>
          </a:bodyPr>
          <a:lstStyle/>
          <a:p>
            <a:r>
              <a:rPr lang="en-US" sz="3600" dirty="0">
                <a:hlinkClick r:id="rId4"/>
              </a:rPr>
              <a:t>http://</a:t>
            </a:r>
            <a:r>
              <a:rPr lang="en-US" sz="3600" dirty="0" smtClean="0">
                <a:hlinkClick r:id="rId4"/>
              </a:rPr>
              <a:t>bit.ly/1BOZZ2G</a:t>
            </a:r>
            <a:endParaRPr lang="en-US" sz="3600" dirty="0"/>
          </a:p>
        </p:txBody>
      </p:sp>
    </p:spTree>
    <p:extLst>
      <p:ext uri="{BB962C8B-B14F-4D97-AF65-F5344CB8AC3E}">
        <p14:creationId xmlns:p14="http://schemas.microsoft.com/office/powerpoint/2010/main" val="403905737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Do What Jared Did…</a:t>
            </a:r>
            <a:endParaRPr lang="en-US" dirty="0"/>
          </a:p>
        </p:txBody>
      </p:sp>
      <p:grpSp>
        <p:nvGrpSpPr>
          <p:cNvPr id="3" name="Group 2"/>
          <p:cNvGrpSpPr/>
          <p:nvPr/>
        </p:nvGrpSpPr>
        <p:grpSpPr>
          <a:xfrm>
            <a:off x="1523999" y="1285876"/>
            <a:ext cx="8763001" cy="5214826"/>
            <a:chOff x="1523999" y="1285876"/>
            <a:chExt cx="8763001" cy="5214826"/>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914" y="1928702"/>
              <a:ext cx="5822873" cy="3862498"/>
            </a:xfrm>
            <a:prstGeom prst="rect">
              <a:avLst/>
            </a:prstGeom>
          </p:spPr>
        </p:pic>
        <p:sp>
          <p:nvSpPr>
            <p:cNvPr id="5" name="&quot;No&quot; Symbol 4"/>
            <p:cNvSpPr/>
            <p:nvPr/>
          </p:nvSpPr>
          <p:spPr>
            <a:xfrm>
              <a:off x="1523999" y="1285876"/>
              <a:ext cx="8763001" cy="5214826"/>
            </a:xfrm>
            <a:prstGeom prst="noSmoking">
              <a:avLst/>
            </a:prstGeom>
            <a:solidFill>
              <a:schemeClr val="accent6"/>
            </a:solidFill>
            <a:ln>
              <a:solidFill>
                <a:schemeClr val="tx2">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grpSp>
    </p:spTree>
    <p:extLst>
      <p:ext uri="{BB962C8B-B14F-4D97-AF65-F5344CB8AC3E}">
        <p14:creationId xmlns:p14="http://schemas.microsoft.com/office/powerpoint/2010/main" val="105725932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6016487" cy="1698798"/>
          </a:xfrm>
          <a:solidFill>
            <a:srgbClr val="5C2D91">
              <a:alpha val="50196"/>
            </a:srgbClr>
          </a:solidFill>
        </p:spPr>
        <p:txBody>
          <a:bodyPr/>
          <a:lstStyle/>
          <a:p>
            <a:r>
              <a:rPr lang="en-US" dirty="0" smtClean="0"/>
              <a:t>Training / </a:t>
            </a:r>
            <a:br>
              <a:rPr lang="en-US" dirty="0" smtClean="0"/>
            </a:br>
            <a:r>
              <a:rPr lang="en-US" dirty="0" smtClean="0"/>
              <a:t>Use</a:t>
            </a:r>
            <a:r>
              <a:rPr lang="en-US" dirty="0" smtClean="0"/>
              <a:t>ful Resources </a:t>
            </a:r>
            <a:endParaRPr lang="en-US" dirty="0"/>
          </a:p>
        </p:txBody>
      </p:sp>
    </p:spTree>
    <p:extLst>
      <p:ext uri="{BB962C8B-B14F-4D97-AF65-F5344CB8AC3E}">
        <p14:creationId xmlns:p14="http://schemas.microsoft.com/office/powerpoint/2010/main" val="2135466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Microsoft Developer Network</a:t>
            </a:r>
            <a:endParaRPr lang="en-US" dirty="0"/>
          </a:p>
        </p:txBody>
      </p:sp>
      <p:sp>
        <p:nvSpPr>
          <p:cNvPr id="3" name="Text Placeholder 2"/>
          <p:cNvSpPr>
            <a:spLocks noGrp="1"/>
          </p:cNvSpPr>
          <p:nvPr>
            <p:ph type="body" sz="quarter" idx="10"/>
          </p:nvPr>
        </p:nvSpPr>
        <p:spPr>
          <a:xfrm>
            <a:off x="257174" y="1128713"/>
            <a:ext cx="11934825" cy="5653087"/>
          </a:xfrm>
        </p:spPr>
        <p:txBody>
          <a:bodyPr/>
          <a:lstStyle/>
          <a:p>
            <a:r>
              <a:rPr lang="en-US" dirty="0"/>
              <a:t>Microsoft documentation</a:t>
            </a:r>
          </a:p>
          <a:p>
            <a:pPr lvl="1"/>
            <a:r>
              <a:rPr lang="en-US" dirty="0" smtClean="0">
                <a:hlinkClick r:id="rId3"/>
              </a:rPr>
              <a:t>http://msdn.Microsoft.com</a:t>
            </a:r>
            <a:endParaRPr lang="en-US" dirty="0" smtClean="0"/>
          </a:p>
          <a:p>
            <a:pPr lvl="1"/>
            <a:r>
              <a:rPr lang="en-US" dirty="0" smtClean="0">
                <a:hlinkClick r:id="rId4"/>
              </a:rPr>
              <a:t>http://dev.Windows.com</a:t>
            </a:r>
            <a:endParaRPr lang="en-US" dirty="0" smtClean="0"/>
          </a:p>
          <a:p>
            <a:r>
              <a:rPr lang="en-US" dirty="0" smtClean="0"/>
              <a:t>Microsoft training</a:t>
            </a:r>
          </a:p>
          <a:p>
            <a:pPr lvl="1"/>
            <a:r>
              <a:rPr lang="en-US" dirty="0" smtClean="0">
                <a:hlinkClick r:id="rId5"/>
              </a:rPr>
              <a:t>http://msevents.Microsoft.com</a:t>
            </a:r>
            <a:endParaRPr lang="en-US" dirty="0" smtClean="0"/>
          </a:p>
          <a:p>
            <a:pPr lvl="1"/>
            <a:r>
              <a:rPr lang="en-US" dirty="0" smtClean="0">
                <a:hlinkClick r:id="rId6"/>
              </a:rPr>
              <a:t>http://MicrosoftVirtualAcademy.com</a:t>
            </a:r>
            <a:endParaRPr lang="en-US" dirty="0" smtClean="0"/>
          </a:p>
          <a:p>
            <a:r>
              <a:rPr lang="en-US" dirty="0" smtClean="0"/>
              <a:t>MSDN Subscription</a:t>
            </a:r>
          </a:p>
          <a:p>
            <a:pPr lvl="1"/>
            <a:r>
              <a:rPr lang="en-US" dirty="0" smtClean="0"/>
              <a:t>Operating Systems</a:t>
            </a:r>
          </a:p>
          <a:p>
            <a:pPr lvl="1"/>
            <a:r>
              <a:rPr lang="en-US" dirty="0" smtClean="0"/>
              <a:t>Server/Client Products</a:t>
            </a:r>
          </a:p>
          <a:p>
            <a:pPr lvl="1"/>
            <a:r>
              <a:rPr lang="en-US" dirty="0" smtClean="0"/>
              <a:t>Developer Tools</a:t>
            </a:r>
          </a:p>
          <a:p>
            <a:pPr lvl="1"/>
            <a:r>
              <a:rPr lang="en-US" dirty="0" smtClean="0"/>
              <a:t>Azure/O365 Credits</a:t>
            </a: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8051" t="8030" r="8255" b="16643"/>
          <a:stretch/>
        </p:blipFill>
        <p:spPr bwMode="auto">
          <a:xfrm>
            <a:off x="6484401" y="2262080"/>
            <a:ext cx="5104563" cy="367539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6222608" y="5970501"/>
            <a:ext cx="5707132" cy="261610"/>
          </a:xfrm>
          <a:prstGeom prst="rect">
            <a:avLst/>
          </a:prstGeom>
        </p:spPr>
        <p:txBody>
          <a:bodyPr wrap="square">
            <a:spAutoFit/>
          </a:bodyPr>
          <a:lstStyle/>
          <a:p>
            <a:r>
              <a:rPr lang="en-US" sz="1100" u="sng" dirty="0">
                <a:hlinkClick r:id="rId8"/>
              </a:rPr>
              <a:t>http://www.microsoftvirtualacademy.com/training-courses/a-developers-guide-to-windows-10</a:t>
            </a:r>
            <a:endParaRPr lang="en-US" sz="1100" dirty="0"/>
          </a:p>
        </p:txBody>
      </p:sp>
      <p:sp>
        <p:nvSpPr>
          <p:cNvPr id="5" name="Rectangle 4"/>
          <p:cNvSpPr/>
          <p:nvPr/>
        </p:nvSpPr>
        <p:spPr>
          <a:xfrm>
            <a:off x="6651349" y="1790410"/>
            <a:ext cx="4770665" cy="461665"/>
          </a:xfrm>
          <a:prstGeom prst="rect">
            <a:avLst/>
          </a:prstGeom>
        </p:spPr>
        <p:txBody>
          <a:bodyPr wrap="none">
            <a:spAutoFit/>
          </a:bodyPr>
          <a:lstStyle/>
          <a:p>
            <a:r>
              <a:rPr lang="en-US" sz="2400" b="1" dirty="0"/>
              <a:t>A Developers Guide to Windows 10</a:t>
            </a:r>
          </a:p>
        </p:txBody>
      </p:sp>
    </p:spTree>
    <p:extLst>
      <p:ext uri="{BB962C8B-B14F-4D97-AF65-F5344CB8AC3E}">
        <p14:creationId xmlns:p14="http://schemas.microsoft.com/office/powerpoint/2010/main" val="2800660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Virtual Academy</a:t>
            </a:r>
            <a:endParaRPr lang="en-US" dirty="0"/>
          </a:p>
        </p:txBody>
      </p:sp>
      <p:sp>
        <p:nvSpPr>
          <p:cNvPr id="3" name="Text Placeholder 2"/>
          <p:cNvSpPr>
            <a:spLocks noGrp="1"/>
          </p:cNvSpPr>
          <p:nvPr>
            <p:ph type="body" sz="quarter" idx="10"/>
          </p:nvPr>
        </p:nvSpPr>
        <p:spPr>
          <a:xfrm>
            <a:off x="257174" y="1204913"/>
            <a:ext cx="11338560" cy="5653087"/>
          </a:xfrm>
        </p:spPr>
        <p:txBody>
          <a:bodyPr/>
          <a:lstStyle/>
          <a:p>
            <a:r>
              <a:rPr lang="en-US" b="0" dirty="0"/>
              <a:t>A Developer's Guide to Windows </a:t>
            </a:r>
            <a:r>
              <a:rPr lang="en-US" b="0" dirty="0" smtClean="0"/>
              <a:t>10 available for free through MVA</a:t>
            </a:r>
          </a:p>
          <a:p>
            <a:pPr>
              <a:spcBef>
                <a:spcPts val="0"/>
              </a:spcBef>
            </a:pPr>
            <a:r>
              <a:rPr lang="en-US" b="0" dirty="0">
                <a:hlinkClick r:id="rId2"/>
              </a:rPr>
              <a:t>http://</a:t>
            </a:r>
            <a:r>
              <a:rPr lang="en-US" b="0" dirty="0" smtClean="0">
                <a:hlinkClick r:id="rId2"/>
              </a:rPr>
              <a:t>www.microsoftvirtualacademy.com/training-courses/a-developers-guide-to-windows-10</a:t>
            </a:r>
            <a:endParaRPr lang="en-US" b="0" dirty="0" smtClean="0"/>
          </a:p>
          <a:p>
            <a:pPr>
              <a:spcBef>
                <a:spcPts val="3600"/>
              </a:spcBef>
            </a:pPr>
            <a:r>
              <a:rPr lang="en-US" b="0" dirty="0" smtClean="0"/>
              <a:t>22 modules with 20+ hours of (free) training</a:t>
            </a:r>
          </a:p>
          <a:p>
            <a:pPr>
              <a:spcBef>
                <a:spcPts val="3600"/>
              </a:spcBef>
            </a:pPr>
            <a:r>
              <a:rPr lang="en-US" b="0" dirty="0" smtClean="0"/>
              <a:t>This 30 minute session is based on the first module</a:t>
            </a:r>
            <a:endParaRPr lang="en-US" b="0" dirty="0"/>
          </a:p>
          <a:p>
            <a:endParaRPr lang="en-US" dirty="0"/>
          </a:p>
        </p:txBody>
      </p:sp>
    </p:spTree>
    <p:extLst>
      <p:ext uri="{BB962C8B-B14F-4D97-AF65-F5344CB8AC3E}">
        <p14:creationId xmlns:p14="http://schemas.microsoft.com/office/powerpoint/2010/main" val="16238574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7"/>
          <p:cNvSpPr txBox="1">
            <a:spLocks/>
          </p:cNvSpPr>
          <p:nvPr/>
        </p:nvSpPr>
        <p:spPr>
          <a:xfrm>
            <a:off x="112154" y="5109323"/>
            <a:ext cx="9108046" cy="1748677"/>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spcBef>
                <a:spcPts val="0"/>
              </a:spcBef>
            </a:pPr>
            <a:r>
              <a:rPr lang="en-US" sz="3200" dirty="0" smtClean="0">
                <a:solidFill>
                  <a:schemeClr val="bg1"/>
                </a:solidFill>
              </a:rPr>
              <a:t>Chris LaQuerre</a:t>
            </a:r>
          </a:p>
          <a:p>
            <a:pPr>
              <a:spcBef>
                <a:spcPts val="0"/>
              </a:spcBef>
            </a:pPr>
            <a:r>
              <a:rPr lang="en-US" sz="3200" dirty="0" smtClean="0">
                <a:solidFill>
                  <a:schemeClr val="bg1"/>
                </a:solidFill>
              </a:rPr>
              <a:t>http://www.ctspug.org</a:t>
            </a:r>
          </a:p>
          <a:p>
            <a:pPr>
              <a:spcBef>
                <a:spcPts val="0"/>
              </a:spcBef>
            </a:pPr>
            <a:r>
              <a:rPr lang="en-US" sz="3200" b="1" dirty="0" smtClean="0">
                <a:solidFill>
                  <a:schemeClr val="bg1"/>
                </a:solidFill>
              </a:rPr>
              <a:t>github.com/</a:t>
            </a:r>
            <a:r>
              <a:rPr lang="en-US" sz="3200" b="1" dirty="0" err="1" smtClean="0">
                <a:solidFill>
                  <a:schemeClr val="bg1"/>
                </a:solidFill>
              </a:rPr>
              <a:t>chrislaquerre</a:t>
            </a:r>
            <a:r>
              <a:rPr lang="en-US" sz="3200" b="1" dirty="0" smtClean="0">
                <a:solidFill>
                  <a:schemeClr val="bg1"/>
                </a:solidFill>
              </a:rPr>
              <a:t>/presentations</a:t>
            </a:r>
            <a:endParaRPr lang="en-US" sz="3200" b="1"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100" y="396957"/>
            <a:ext cx="5080000" cy="2794000"/>
          </a:xfrm>
          <a:prstGeom prst="rect">
            <a:avLst/>
          </a:prstGeom>
        </p:spPr>
      </p:pic>
      <p:sp>
        <p:nvSpPr>
          <p:cNvPr id="8" name="Title 6"/>
          <p:cNvSpPr>
            <a:spLocks noGrp="1"/>
          </p:cNvSpPr>
          <p:nvPr>
            <p:ph type="ctrTitle"/>
          </p:nvPr>
        </p:nvSpPr>
        <p:spPr>
          <a:xfrm>
            <a:off x="38100" y="2244214"/>
            <a:ext cx="6553200" cy="1302343"/>
          </a:xfrm>
        </p:spPr>
        <p:txBody>
          <a:bodyPr/>
          <a:lstStyle/>
          <a:p>
            <a:r>
              <a:rPr lang="en-US" dirty="0" smtClean="0"/>
              <a:t>Thanks! Questions?</a:t>
            </a:r>
            <a:endParaRPr lang="en-US" dirty="0"/>
          </a:p>
        </p:txBody>
      </p:sp>
    </p:spTree>
    <p:extLst>
      <p:ext uri="{BB962C8B-B14F-4D97-AF65-F5344CB8AC3E}">
        <p14:creationId xmlns:p14="http://schemas.microsoft.com/office/powerpoint/2010/main" val="86337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12192000" cy="861237"/>
          </a:xfrm>
          <a:prstGeom prst="rect">
            <a:avLst/>
          </a:prstGeom>
        </p:spPr>
        <p:txBody>
          <a:bodyPr vert="horz" lIns="384048" tIns="1188720" rIns="0" bIns="0" rtlCol="0" anchor="b" anchorCtr="0">
            <a:noAutofit/>
          </a:bodyPr>
          <a:lstStyle>
            <a:defPPr>
              <a:defRPr lang="en-US"/>
            </a:defPPr>
            <a:lvl1pPr defTabSz="914377">
              <a:lnSpc>
                <a:spcPct val="90000"/>
              </a:lnSpc>
              <a:spcBef>
                <a:spcPct val="0"/>
              </a:spcBef>
              <a:buNone/>
              <a:defRPr sz="4800" b="1">
                <a:solidFill>
                  <a:schemeClr val="bg1"/>
                </a:solidFill>
                <a:latin typeface="+mj-lt"/>
                <a:ea typeface="+mj-ea"/>
                <a:cs typeface="+mj-cs"/>
              </a:defRPr>
            </a:lvl1pPr>
          </a:lstStyle>
          <a:p>
            <a:r>
              <a:rPr lang="en-US" dirty="0"/>
              <a:t>Today’s </a:t>
            </a:r>
            <a:r>
              <a:rPr lang="en-US" dirty="0" smtClean="0"/>
              <a:t>Goal</a:t>
            </a:r>
            <a:endParaRPr lang="en-US" dirty="0"/>
          </a:p>
        </p:txBody>
      </p:sp>
      <p:sp>
        <p:nvSpPr>
          <p:cNvPr id="4" name="Rectangle 3"/>
          <p:cNvSpPr/>
          <p:nvPr/>
        </p:nvSpPr>
        <p:spPr>
          <a:xfrm>
            <a:off x="746760" y="1418307"/>
            <a:ext cx="10698480" cy="4093428"/>
          </a:xfrm>
          <a:prstGeom prst="rect">
            <a:avLst/>
          </a:prstGeom>
        </p:spPr>
        <p:txBody>
          <a:bodyPr>
            <a:spAutoFit/>
          </a:bodyPr>
          <a:lstStyle/>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Introduce the Universal Windows Platform (UWP) on Windows </a:t>
            </a:r>
            <a:r>
              <a:rPr lang="en-US" sz="4000" b="1" dirty="0" smtClean="0">
                <a:solidFill>
                  <a:schemeClr val="bg1"/>
                </a:solidFill>
                <a:latin typeface="+mj-lt"/>
                <a:ea typeface="+mj-ea"/>
                <a:cs typeface="+mj-cs"/>
              </a:rPr>
              <a:t>10</a:t>
            </a:r>
          </a:p>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Provide training </a:t>
            </a:r>
            <a:r>
              <a:rPr lang="en-US" sz="4000" b="1" dirty="0" smtClean="0">
                <a:solidFill>
                  <a:schemeClr val="bg1"/>
                </a:solidFill>
                <a:latin typeface="+mj-lt"/>
                <a:ea typeface="+mj-ea"/>
                <a:cs typeface="+mj-cs"/>
              </a:rPr>
              <a:t>information and (free) resources</a:t>
            </a:r>
            <a:endParaRPr lang="en-US" sz="4000" b="1" dirty="0">
              <a:solidFill>
                <a:schemeClr val="bg1"/>
              </a:solidFill>
              <a:latin typeface="+mj-lt"/>
              <a:ea typeface="+mj-ea"/>
              <a:cs typeface="+mj-cs"/>
            </a:endParaRPr>
          </a:p>
          <a:p>
            <a:pPr marL="342900" lvl="1" indent="-342900">
              <a:spcAft>
                <a:spcPts val="1200"/>
              </a:spcAft>
              <a:buFont typeface="Arial" panose="020B0604020202020204" pitchFamily="34" charset="0"/>
              <a:buChar char="•"/>
            </a:pPr>
            <a:r>
              <a:rPr lang="en-US" sz="4000" b="1" dirty="0" smtClean="0">
                <a:solidFill>
                  <a:schemeClr val="bg1"/>
                </a:solidFill>
                <a:latin typeface="+mj-lt"/>
                <a:ea typeface="+mj-ea"/>
                <a:cs typeface="+mj-cs"/>
              </a:rPr>
              <a:t>Help you understand how to </a:t>
            </a:r>
            <a:r>
              <a:rPr lang="en-US" sz="4000" b="1" dirty="0" smtClean="0">
                <a:solidFill>
                  <a:schemeClr val="bg1"/>
                </a:solidFill>
                <a:latin typeface="+mj-lt"/>
                <a:ea typeface="+mj-ea"/>
                <a:cs typeface="+mj-cs"/>
              </a:rPr>
              <a:t>install </a:t>
            </a:r>
            <a:r>
              <a:rPr lang="en-US" sz="4000" b="1" dirty="0">
                <a:solidFill>
                  <a:schemeClr val="bg1"/>
                </a:solidFill>
                <a:latin typeface="+mj-lt"/>
                <a:ea typeface="+mj-ea"/>
                <a:cs typeface="+mj-cs"/>
              </a:rPr>
              <a:t>Windows 10 </a:t>
            </a:r>
            <a:r>
              <a:rPr lang="en-US" sz="4000" b="1" dirty="0" smtClean="0">
                <a:solidFill>
                  <a:schemeClr val="bg1"/>
                </a:solidFill>
                <a:latin typeface="+mj-lt"/>
                <a:ea typeface="+mj-ea"/>
                <a:cs typeface="+mj-cs"/>
              </a:rPr>
              <a:t>and give it a test drive!</a:t>
            </a:r>
            <a:endParaRPr lang="en-US" sz="4000" b="1" dirty="0">
              <a:solidFill>
                <a:schemeClr val="bg1"/>
              </a:solidFill>
              <a:latin typeface="+mj-lt"/>
              <a:ea typeface="+mj-ea"/>
              <a:cs typeface="+mj-cs"/>
            </a:endParaRPr>
          </a:p>
        </p:txBody>
      </p:sp>
    </p:spTree>
    <p:extLst>
      <p:ext uri="{BB962C8B-B14F-4D97-AF65-F5344CB8AC3E}">
        <p14:creationId xmlns:p14="http://schemas.microsoft.com/office/powerpoint/2010/main" val="2668479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type="body" sz="quarter" idx="10"/>
          </p:nvPr>
        </p:nvSpPr>
        <p:spPr>
          <a:xfrm>
            <a:off x="269239" y="1204913"/>
            <a:ext cx="11922760" cy="5653087"/>
          </a:xfrm>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190056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627421" y="5022841"/>
            <a:ext cx="2222824" cy="124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pPr>
            <a:r>
              <a:rPr lang="en-US" sz="3200" dirty="0" err="1" smtClean="0"/>
              <a:t>IoT</a:t>
            </a:r>
            <a:endParaRPr lang="en-US" sz="3200" dirty="0" smtClean="0"/>
          </a:p>
        </p:txBody>
      </p:sp>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a:xfrm>
            <a:off x="257174" y="1279864"/>
            <a:ext cx="6794265" cy="2028740"/>
          </a:xfrm>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sp>
        <p:nvSpPr>
          <p:cNvPr id="6" name="Rectangle 5"/>
          <p:cNvSpPr/>
          <p:nvPr/>
        </p:nvSpPr>
        <p:spPr>
          <a:xfrm>
            <a:off x="7036449" y="5022843"/>
            <a:ext cx="2222824" cy="124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pPr>
            <a:r>
              <a:rPr lang="en-US" sz="3200" dirty="0" smtClean="0"/>
              <a:t>Surface Hub</a:t>
            </a:r>
            <a:endParaRPr lang="en-US" sz="3200" dirty="0" smtClean="0"/>
          </a:p>
        </p:txBody>
      </p:sp>
      <p:sp>
        <p:nvSpPr>
          <p:cNvPr id="7" name="Rectangle 6"/>
          <p:cNvSpPr/>
          <p:nvPr/>
        </p:nvSpPr>
        <p:spPr>
          <a:xfrm>
            <a:off x="9445477" y="5022841"/>
            <a:ext cx="2222824" cy="124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pPr>
            <a:r>
              <a:rPr lang="en-US" sz="3200" dirty="0" smtClean="0"/>
              <a:t>Xbox</a:t>
            </a:r>
            <a:endParaRPr lang="en-US" sz="3200" dirty="0" smtClean="0"/>
          </a:p>
        </p:txBody>
      </p:sp>
      <p:sp>
        <p:nvSpPr>
          <p:cNvPr id="11" name="Snip Diagonal Corner Rectangle 10"/>
          <p:cNvSpPr/>
          <p:nvPr/>
        </p:nvSpPr>
        <p:spPr>
          <a:xfrm>
            <a:off x="4627421" y="3596708"/>
            <a:ext cx="7040880" cy="1242960"/>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3200" dirty="0" smtClean="0"/>
              <a:t>Windows Core</a:t>
            </a:r>
          </a:p>
        </p:txBody>
      </p:sp>
      <p:sp>
        <p:nvSpPr>
          <p:cNvPr id="12" name="Rectangle 11"/>
          <p:cNvSpPr/>
          <p:nvPr/>
        </p:nvSpPr>
        <p:spPr>
          <a:xfrm>
            <a:off x="4627421" y="2170573"/>
            <a:ext cx="2222824" cy="124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pPr>
            <a:r>
              <a:rPr lang="en-US" sz="3200" dirty="0" smtClean="0"/>
              <a:t>Desktop</a:t>
            </a:r>
            <a:endParaRPr lang="en-US" sz="3200" dirty="0" smtClean="0"/>
          </a:p>
        </p:txBody>
      </p:sp>
      <p:sp>
        <p:nvSpPr>
          <p:cNvPr id="13" name="Rectangle 12"/>
          <p:cNvSpPr/>
          <p:nvPr/>
        </p:nvSpPr>
        <p:spPr>
          <a:xfrm>
            <a:off x="7036449" y="2170573"/>
            <a:ext cx="2222824" cy="124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pPr>
            <a:r>
              <a:rPr lang="en-US" sz="3200" dirty="0" smtClean="0"/>
              <a:t>Phone</a:t>
            </a:r>
            <a:endParaRPr lang="en-US" sz="3200" dirty="0" smtClean="0"/>
          </a:p>
        </p:txBody>
      </p:sp>
      <p:sp>
        <p:nvSpPr>
          <p:cNvPr id="14" name="Rectangle 13"/>
          <p:cNvSpPr/>
          <p:nvPr/>
        </p:nvSpPr>
        <p:spPr>
          <a:xfrm>
            <a:off x="9445477" y="2170573"/>
            <a:ext cx="2222824" cy="124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pPr>
            <a:r>
              <a:rPr lang="en-US" sz="3200" dirty="0" smtClean="0"/>
              <a:t>Xbox</a:t>
            </a:r>
            <a:endParaRPr lang="en-US" sz="3200" dirty="0" smtClean="0"/>
          </a:p>
        </p:txBody>
      </p:sp>
      <p:sp>
        <p:nvSpPr>
          <p:cNvPr id="16" name="Chevron 15"/>
          <p:cNvSpPr>
            <a:spLocks noChangeAspect="1"/>
          </p:cNvSpPr>
          <p:nvPr/>
        </p:nvSpPr>
        <p:spPr>
          <a:xfrm>
            <a:off x="3445251" y="3736858"/>
            <a:ext cx="914400" cy="9144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en-GB" dirty="0"/>
              <a:t>Each </a:t>
            </a:r>
            <a:r>
              <a:rPr lang="en-GB" dirty="0" smtClean="0"/>
              <a:t>family </a:t>
            </a:r>
            <a:r>
              <a:rPr lang="en-GB" dirty="0"/>
              <a:t>adds </a:t>
            </a:r>
            <a:r>
              <a:rPr lang="en-GB" dirty="0" smtClean="0"/>
              <a:t>features </a:t>
            </a:r>
            <a:br>
              <a:rPr lang="en-GB" dirty="0" smtClean="0"/>
            </a:br>
            <a:r>
              <a:rPr lang="en-GB" dirty="0" smtClean="0"/>
              <a:t>to </a:t>
            </a:r>
            <a:r>
              <a:rPr lang="en-GB" dirty="0"/>
              <a:t>the </a:t>
            </a:r>
            <a:r>
              <a:rPr lang="en-GB" dirty="0" smtClean="0"/>
              <a:t>one it inherits</a:t>
            </a:r>
            <a:endParaRPr lang="en-US" dirty="0"/>
          </a:p>
        </p:txBody>
      </p:sp>
    </p:spTree>
    <p:extLst>
      <p:ext uri="{BB962C8B-B14F-4D97-AF65-F5344CB8AC3E}">
        <p14:creationId xmlns:p14="http://schemas.microsoft.com/office/powerpoint/2010/main" val="122422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D0AFCE-D25C-4B4B-AA36-CC57F5A3164B}">
  <ds:schemaRefs>
    <ds:schemaRef ds:uri="http://www.w3.org/XML/1998/namespace"/>
    <ds:schemaRef ds:uri="http://schemas.microsoft.com/office/2006/documentManagement/types"/>
    <ds:schemaRef ds:uri="http://purl.org/dc/elements/1.1/"/>
    <ds:schemaRef ds:uri="http://schemas.microsoft.com/office/infopath/2007/PartnerControls"/>
    <ds:schemaRef ds:uri="http://purl.org/dc/dcmitype/"/>
    <ds:schemaRef ds:uri="05FD27EB-CB97-4E61-B9E7-0CFF7914CBAF"/>
    <ds:schemaRef ds:uri="27aa9422-7f1f-4c84-9cdf-302b1a67e513"/>
    <ds:schemaRef ds:uri="http://schemas.microsoft.com/office/2006/metadata/properti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617C19CD-8618-45A6-8ABF-A4476A75B112}">
  <ds:schemaRefs>
    <ds:schemaRef ds:uri="http://schemas.microsoft.com/sharepoint/v3/contenttype/forms"/>
  </ds:schemaRefs>
</ds:datastoreItem>
</file>

<file path=customXml/itemProps3.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2437</Words>
  <Application>Microsoft Office PowerPoint</Application>
  <PresentationFormat>Custom</PresentationFormat>
  <Paragraphs>417</Paragraphs>
  <Slides>37</Slides>
  <Notes>29</Notes>
  <HiddenSlides>0</HiddenSlides>
  <MMClips>1</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PPT%20Theme</vt:lpstr>
      <vt:lpstr>A Developers Guide to Windows 10</vt:lpstr>
      <vt:lpstr>PowerPoint Presentation</vt:lpstr>
      <vt:lpstr>Spread the word and the mayo.</vt:lpstr>
      <vt:lpstr>PowerPoint Presentation</vt:lpstr>
      <vt:lpstr>Introducing  the UWP</vt:lpstr>
      <vt:lpstr>Universal Windows Platform</vt:lpstr>
      <vt:lpstr>Windows Core</vt:lpstr>
      <vt:lpstr>PowerPoint Presentation</vt:lpstr>
      <vt:lpstr>Each family adds features  to the one it inherits</vt:lpstr>
      <vt:lpstr>PowerPoint Presentation</vt:lpstr>
      <vt:lpstr>PowerPoint Presentation</vt:lpstr>
      <vt:lpstr>Responsive, Adaptive, Tailored Design</vt:lpstr>
      <vt:lpstr>Adaptive design</vt:lpstr>
      <vt:lpstr>Adaptive design</vt:lpstr>
      <vt:lpstr>Tailored design</vt:lpstr>
      <vt:lpstr>Users love apps that  work great on all their devices</vt:lpstr>
      <vt:lpstr>Hello devices</vt:lpstr>
      <vt:lpstr>PowerPoint Presentation</vt:lpstr>
      <vt:lpstr>Windows app</vt:lpstr>
      <vt:lpstr>Platform Extensions / SDKs</vt:lpstr>
      <vt:lpstr>Test capabilities at runtime</vt:lpstr>
      <vt:lpstr>One simple, unified, integrated development environment</vt:lpstr>
      <vt:lpstr>Visual Studio 2015 Editions</vt:lpstr>
      <vt:lpstr>Who can use Visual Studio Community?</vt:lpstr>
      <vt:lpstr>Traditional Microsoft technologies are not the only way to create Windows apps</vt:lpstr>
      <vt:lpstr>PowerPoint Presentation</vt:lpstr>
      <vt:lpstr>Let’s talk about bridge technologies</vt:lpstr>
      <vt:lpstr>Bridges bring more apps  to the Windows platform</vt:lpstr>
      <vt:lpstr>Installing Windows 10</vt:lpstr>
      <vt:lpstr>Install the preview only if you… </vt:lpstr>
      <vt:lpstr>Hyper-V is a Great Option</vt:lpstr>
      <vt:lpstr>Azure is Another Great Option!</vt:lpstr>
      <vt:lpstr>Don’t Do What Jared Did…</vt:lpstr>
      <vt:lpstr>Training /  Useful Resources </vt:lpstr>
      <vt:lpstr>Microsoft Developer Network</vt:lpstr>
      <vt:lpstr>Microsoft Virtual Academy</vt:lpstr>
      <vt:lpstr>Thanks!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2015-05-18T19:00:25Z</dcterms:created>
  <dcterms:modified xsi:type="dcterms:W3CDTF">2015-06-18T19:40:53Z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